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9.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0.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7.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8.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5" r:id="rId3"/>
    <p:sldMasterId id="2147483660" r:id="rId4"/>
    <p:sldMasterId id="2147483665" r:id="rId5"/>
    <p:sldMasterId id="2147483671" r:id="rId6"/>
    <p:sldMasterId id="2147483675" r:id="rId7"/>
    <p:sldMasterId id="2147483682" r:id="rId8"/>
    <p:sldMasterId id="2147483688" r:id="rId9"/>
    <p:sldMasterId id="2147483694" r:id="rId10"/>
    <p:sldMasterId id="2147483700" r:id="rId11"/>
    <p:sldMasterId id="2147483706" r:id="rId12"/>
    <p:sldMasterId id="2147483712" r:id="rId13"/>
    <p:sldMasterId id="2147483718" r:id="rId14"/>
    <p:sldMasterId id="2147483721" r:id="rId15"/>
    <p:sldMasterId id="2147483727" r:id="rId16"/>
    <p:sldMasterId id="2147483735" r:id="rId17"/>
    <p:sldMasterId id="2147483741" r:id="rId18"/>
    <p:sldMasterId id="2147483748" r:id="rId19"/>
    <p:sldMasterId id="2147483760" r:id="rId20"/>
  </p:sldMasterIdLst>
  <p:notesMasterIdLst>
    <p:notesMasterId r:id="rId63"/>
  </p:notesMasterIdLst>
  <p:handoutMasterIdLst>
    <p:handoutMasterId r:id="rId64"/>
  </p:handoutMasterIdLst>
  <p:sldIdLst>
    <p:sldId id="735" r:id="rId21"/>
    <p:sldId id="741" r:id="rId22"/>
    <p:sldId id="860" r:id="rId23"/>
    <p:sldId id="880" r:id="rId24"/>
    <p:sldId id="881" r:id="rId25"/>
    <p:sldId id="879" r:id="rId26"/>
    <p:sldId id="851" r:id="rId27"/>
    <p:sldId id="912" r:id="rId28"/>
    <p:sldId id="913" r:id="rId29"/>
    <p:sldId id="915" r:id="rId30"/>
    <p:sldId id="916" r:id="rId31"/>
    <p:sldId id="918" r:id="rId32"/>
    <p:sldId id="919" r:id="rId33"/>
    <p:sldId id="920" r:id="rId34"/>
    <p:sldId id="862" r:id="rId35"/>
    <p:sldId id="917" r:id="rId36"/>
    <p:sldId id="874" r:id="rId37"/>
    <p:sldId id="855" r:id="rId38"/>
    <p:sldId id="778" r:id="rId39"/>
    <p:sldId id="861" r:id="rId40"/>
    <p:sldId id="847" r:id="rId41"/>
    <p:sldId id="877" r:id="rId42"/>
    <p:sldId id="858" r:id="rId43"/>
    <p:sldId id="859" r:id="rId44"/>
    <p:sldId id="876" r:id="rId45"/>
    <p:sldId id="756" r:id="rId46"/>
    <p:sldId id="863" r:id="rId47"/>
    <p:sldId id="843" r:id="rId48"/>
    <p:sldId id="864" r:id="rId49"/>
    <p:sldId id="801" r:id="rId50"/>
    <p:sldId id="784" r:id="rId51"/>
    <p:sldId id="865" r:id="rId52"/>
    <p:sldId id="824" r:id="rId53"/>
    <p:sldId id="875" r:id="rId54"/>
    <p:sldId id="845" r:id="rId55"/>
    <p:sldId id="866" r:id="rId56"/>
    <p:sldId id="786" r:id="rId57"/>
    <p:sldId id="870" r:id="rId58"/>
    <p:sldId id="834" r:id="rId59"/>
    <p:sldId id="758" r:id="rId60"/>
    <p:sldId id="769" r:id="rId61"/>
    <p:sldId id="878" r:id="rId62"/>
  </p:sldIdLst>
  <p:sldSz cx="9144000" cy="6858000" type="screen4x3"/>
  <p:notesSz cx="6669088" cy="9926638"/>
  <p:defaultTextStyle>
    <a:defPPr>
      <a:defRPr lang="en-GB"/>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225">
          <p15:clr>
            <a:srgbClr val="A4A3A4"/>
          </p15:clr>
        </p15:guide>
        <p15:guide id="2" orient="horz" pos="2717">
          <p15:clr>
            <a:srgbClr val="A4A3A4"/>
          </p15:clr>
        </p15:guide>
        <p15:guide id="3" orient="horz" pos="912">
          <p15:clr>
            <a:srgbClr val="A4A3A4"/>
          </p15:clr>
        </p15:guide>
        <p15:guide id="4" orient="horz" pos="1958">
          <p15:clr>
            <a:srgbClr val="A4A3A4"/>
          </p15:clr>
        </p15:guide>
        <p15:guide id="5" pos="5582">
          <p15:clr>
            <a:srgbClr val="A4A3A4"/>
          </p15:clr>
        </p15:guide>
        <p15:guide id="6" pos="288">
          <p15:clr>
            <a:srgbClr val="A4A3A4"/>
          </p15:clr>
        </p15:guide>
      </p15:sldGuideLst>
    </p:ext>
    <p:ext uri="{2D200454-40CA-4A62-9FC3-DE9A4176ACB9}">
      <p15:notesGuideLst xmlns:p15="http://schemas.microsoft.com/office/powerpoint/2012/main">
        <p15:guide id="1" orient="horz" pos="3125">
          <p15:clr>
            <a:srgbClr val="A4A3A4"/>
          </p15:clr>
        </p15:guide>
        <p15:guide id="2" pos="207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933"/>
    <a:srgbClr val="000000"/>
    <a:srgbClr val="A6A6A6"/>
    <a:srgbClr val="404040"/>
    <a:srgbClr val="CC3300"/>
    <a:srgbClr val="34460D"/>
    <a:srgbClr val="515151"/>
    <a:srgbClr val="FFC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7" autoAdjust="0"/>
    <p:restoredTop sz="99176" autoAdjust="0"/>
  </p:normalViewPr>
  <p:slideViewPr>
    <p:cSldViewPr snapToGrid="0">
      <p:cViewPr varScale="1">
        <p:scale>
          <a:sx n="107" d="100"/>
          <a:sy n="107" d="100"/>
        </p:scale>
        <p:origin x="240" y="102"/>
      </p:cViewPr>
      <p:guideLst>
        <p:guide orient="horz" pos="1225"/>
        <p:guide orient="horz" pos="2717"/>
        <p:guide orient="horz" pos="912"/>
        <p:guide orient="horz" pos="1958"/>
        <p:guide pos="5582"/>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100" d="100"/>
          <a:sy n="100" d="100"/>
        </p:scale>
        <p:origin x="-1608" y="66"/>
      </p:cViewPr>
      <p:guideLst>
        <p:guide orient="horz" pos="3125"/>
        <p:guide pos="207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418"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19" name="Rectangle 3"/>
          <p:cNvSpPr>
            <a:spLocks noGrp="1" noChangeArrowheads="1"/>
          </p:cNvSpPr>
          <p:nvPr>
            <p:ph type="dt" sz="quarter"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eaLnBrk="0" hangingPunct="0">
              <a:lnSpc>
                <a:spcPct val="85000"/>
              </a:lnSpc>
              <a:spcBef>
                <a:spcPct val="15000"/>
              </a:spcBef>
              <a:buClr>
                <a:srgbClr val="747273"/>
              </a:buClr>
              <a:defRPr sz="1200"/>
            </a:lvl1pPr>
          </a:lstStyle>
          <a:p>
            <a:pPr>
              <a:defRPr/>
            </a:pPr>
            <a:fld id="{DBD1DB6E-6BFF-4244-A535-CCBFD2844A2C}" type="datetimeFigureOut">
              <a:rPr lang="en-GB" altLang="zh-CN"/>
              <a:t>08/09/2017</a:t>
            </a:fld>
            <a:endParaRPr lang="en-GB" altLang="zh-CN"/>
          </a:p>
        </p:txBody>
      </p:sp>
      <p:sp>
        <p:nvSpPr>
          <p:cNvPr id="188420" name="Rectangle 4"/>
          <p:cNvSpPr>
            <a:spLocks noGrp="1" noChangeArrowheads="1"/>
          </p:cNvSpPr>
          <p:nvPr>
            <p:ph type="ftr" sz="quarter" idx="2"/>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eaLnBrk="0" hangingPunct="0">
              <a:lnSpc>
                <a:spcPct val="85000"/>
              </a:lnSpc>
              <a:spcBef>
                <a:spcPct val="15000"/>
              </a:spcBef>
              <a:buClr>
                <a:srgbClr val="747273"/>
              </a:buClr>
              <a:defRPr sz="1200"/>
            </a:lvl1pPr>
          </a:lstStyle>
          <a:p>
            <a:pPr>
              <a:defRPr/>
            </a:pPr>
            <a:endParaRPr lang="zh-CN" altLang="zh-CN"/>
          </a:p>
        </p:txBody>
      </p:sp>
      <p:sp>
        <p:nvSpPr>
          <p:cNvPr id="188421" name="Rectangle 5"/>
          <p:cNvSpPr>
            <a:spLocks noGrp="1" noChangeArrowheads="1"/>
          </p:cNvSpPr>
          <p:nvPr>
            <p:ph type="sldNum" sz="quarter" idx="3"/>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eaLnBrk="0" hangingPunct="0">
              <a:lnSpc>
                <a:spcPct val="85000"/>
              </a:lnSpc>
              <a:spcBef>
                <a:spcPct val="15000"/>
              </a:spcBef>
              <a:buClr>
                <a:srgbClr val="747273"/>
              </a:buClr>
              <a:defRPr sz="1200"/>
            </a:lvl1pPr>
          </a:lstStyle>
          <a:p>
            <a:fld id="{96168F89-E65A-4433-980B-293836227E97}" type="slidenum">
              <a:rPr lang="en-GB" altLang="zh-CN"/>
              <a:t>‹#›</a:t>
            </a:fld>
            <a:endParaRPr lang="en-GB"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889250" cy="496888"/>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11267" name="Rectangle 3"/>
          <p:cNvSpPr>
            <a:spLocks noGrp="1" noChangeArrowheads="1"/>
          </p:cNvSpPr>
          <p:nvPr>
            <p:ph type="dt" idx="1"/>
          </p:nvPr>
        </p:nvSpPr>
        <p:spPr bwMode="auto">
          <a:xfrm>
            <a:off x="3778250" y="0"/>
            <a:ext cx="2889250" cy="496888"/>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128004"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66750" y="4714875"/>
            <a:ext cx="5335588" cy="4467225"/>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p:cNvSpPr>
            <a:spLocks noGrp="1" noChangeArrowheads="1"/>
          </p:cNvSpPr>
          <p:nvPr>
            <p:ph type="ftr" sz="quarter" idx="4"/>
          </p:nvPr>
        </p:nvSpPr>
        <p:spPr bwMode="auto">
          <a:xfrm>
            <a:off x="0" y="9428163"/>
            <a:ext cx="2889250" cy="496887"/>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11271" name="Rectangle 7"/>
          <p:cNvSpPr>
            <a:spLocks noGrp="1" noChangeArrowheads="1"/>
          </p:cNvSpPr>
          <p:nvPr>
            <p:ph type="sldNum" sz="quarter" idx="5"/>
          </p:nvPr>
        </p:nvSpPr>
        <p:spPr bwMode="auto">
          <a:xfrm>
            <a:off x="3778250" y="9428163"/>
            <a:ext cx="2889250" cy="496887"/>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68541444-599E-4E04-8251-803D0D7145CA}"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p:sp>
      <p:sp>
        <p:nvSpPr>
          <p:cNvPr id="1290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290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ACB5EB-164E-453E-9295-199BF19818E3}" type="slidenum">
              <a:rPr lang="en-US" altLang="zh-CN" sz="1200"/>
              <a:t>1</a:t>
            </a:fld>
            <a:endParaRPr lang="en-US" altLang="zh-CN" sz="1200"/>
          </a:p>
        </p:txBody>
      </p:sp>
      <p:sp>
        <p:nvSpPr>
          <p:cNvPr id="129029" name="Rectangle 4"/>
          <p:cNvSpPr>
            <a:spLocks noChangeArrowheads="1"/>
          </p:cNvSpPr>
          <p:nvPr/>
        </p:nvSpPr>
        <p:spPr bwMode="auto">
          <a:xfrm>
            <a:off x="2171700" y="1249363"/>
            <a:ext cx="3333750" cy="492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a:solidFill>
                  <a:schemeClr val="bg1"/>
                </a:solidFill>
              </a:rPr>
              <a:t>NNG award </a:t>
            </a:r>
          </a:p>
          <a:p>
            <a:pPr algn="r" eaLnBrk="1" hangingPunct="1">
              <a:lnSpc>
                <a:spcPct val="85000"/>
              </a:lnSpc>
              <a:spcBef>
                <a:spcPct val="15000"/>
              </a:spcBef>
              <a:buClr>
                <a:srgbClr val="747273"/>
              </a:buClr>
            </a:pPr>
            <a:r>
              <a:rPr lang="en-US" altLang="zh-CN">
                <a:solidFill>
                  <a:schemeClr val="bg1"/>
                </a:solidFill>
              </a:rPr>
              <a:t>+ MRC Certification on first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10</a:t>
            </a:fld>
            <a:endParaRPr lang="en-US" altLang="zh-CN" sz="120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11</a:t>
            </a:fld>
            <a:endParaRPr lang="en-US" altLang="zh-CN"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12</a:t>
            </a:fld>
            <a:endParaRPr lang="en-US" altLang="zh-CN"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13</a:t>
            </a:fld>
            <a:endParaRPr lang="en-US" altLang="zh-CN" sz="12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14</a:t>
            </a:fld>
            <a:endParaRPr lang="en-US" altLang="zh-CN" sz="12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p:sp>
      <p:sp>
        <p:nvSpPr>
          <p:cNvPr id="1423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4234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2C75544-06EC-40E6-A221-568E9BFCCE8F}" type="slidenum">
              <a:rPr lang="en-US" altLang="zh-CN" sz="1200"/>
              <a:t>15</a:t>
            </a:fld>
            <a:endParaRPr lang="en-US" altLang="zh-CN"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16</a:t>
            </a:fld>
            <a:endParaRPr lang="en-US" altLang="zh-CN"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17</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18</a:t>
            </a:fld>
            <a:endParaRPr lang="en-US" altLang="zh-CN" sz="1200">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p:sp>
      <p:sp>
        <p:nvSpPr>
          <p:cNvPr id="135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Arial" panose="020B0604020202020204" pitchFamily="34" charset="0"/>
                <a:cs typeface="Arial" panose="020B0604020202020204" pitchFamily="34" charset="0"/>
              </a:rPr>
              <a:t>Site Overlap.</a:t>
            </a:r>
            <a:r>
              <a:rPr lang="en-US" altLang="zh-CN">
                <a:latin typeface="Arial" panose="020B0604020202020204" pitchFamily="34" charset="0"/>
                <a:cs typeface="Arial" panose="020B0604020202020204" pitchFamily="34" charset="0"/>
              </a:rPr>
              <a:t>  Accurately measure unique users contributed by each publisher.  Identify when publishers overlap to deliver multiple impressions to the same user.  Site Overlap provides clarity about the effect of each element of your media plan.</a:t>
            </a:r>
          </a:p>
          <a:p>
            <a:endParaRPr lang="en-US" altLang="zh-CN">
              <a:latin typeface="Arial" panose="020B0604020202020204" pitchFamily="34" charset="0"/>
              <a:cs typeface="Arial" panose="020B0604020202020204" pitchFamily="34" charset="0"/>
            </a:endParaRPr>
          </a:p>
        </p:txBody>
      </p:sp>
      <p:sp>
        <p:nvSpPr>
          <p:cNvPr id="135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9E4EB1-7491-41A9-9B4B-7915874C5112}" type="slidenum">
              <a:rPr lang="he-IL" altLang="zh-CN" sz="1200"/>
              <a:t>19</a:t>
            </a:fld>
            <a:endParaRPr lang="en-US" altLang="zh-CN"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p:sp>
      <p:sp>
        <p:nvSpPr>
          <p:cNvPr id="1300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Eyeblaster Analytics is not a product – it is what marketers call a Component Brand ‘- i.e. it is a self-branded subset of a product</a:t>
            </a:r>
          </a:p>
          <a:p>
            <a:endParaRPr lang="en-US" altLang="zh-CN">
              <a:latin typeface="Arial" panose="020B0604020202020204" pitchFamily="34" charset="0"/>
            </a:endParaRPr>
          </a:p>
          <a:p>
            <a:endParaRPr lang="en-US" altLang="zh-CN">
              <a:latin typeface="Arial" panose="020B0604020202020204" pitchFamily="34" charset="0"/>
            </a:endParaRPr>
          </a:p>
        </p:txBody>
      </p:sp>
      <p:sp>
        <p:nvSpPr>
          <p:cNvPr id="1300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AE606D9-AE82-4531-8167-3279C91978DA}" type="slidenum">
              <a:rPr lang="en-US" altLang="zh-CN" sz="1200"/>
              <a:t>2</a:t>
            </a:fld>
            <a:endParaRPr lang="en-US"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20</a:t>
            </a:fld>
            <a:endParaRPr lang="en-US" altLang="zh-CN"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p:sp>
      <p:sp>
        <p:nvSpPr>
          <p:cNvPr id="1372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If I usually do something, and as a result I spent twice as long than the average on the page, it’s telling me something - Brand moment is being built.</a:t>
            </a:r>
          </a:p>
          <a:p>
            <a:r>
              <a:rPr lang="en-GB" altLang="zh-CN">
                <a:latin typeface="Arial" panose="020B0604020202020204" pitchFamily="34" charset="0"/>
              </a:rPr>
              <a:t>If they are doing something as a result, it is telling me something. That that brand impact has not caused me to invest more of my time.</a:t>
            </a:r>
          </a:p>
          <a:p>
            <a:endParaRPr lang="en-GB" altLang="zh-CN">
              <a:latin typeface="Arial" panose="020B0604020202020204" pitchFamily="34" charset="0"/>
            </a:endParaRPr>
          </a:p>
          <a:p>
            <a:r>
              <a:rPr lang="en-GB" altLang="zh-CN">
                <a:latin typeface="Arial" panose="020B0604020202020204" pitchFamily="34" charset="0"/>
              </a:rPr>
              <a:t>So how do we measure time? How do we give it a value? “Dwell Time” is the latest answer from Eyeblaster to try an answer online where TV currently fails – whether the user was in front of the TV or not. It is a solution to justifying the audience is actually taking in the message. </a:t>
            </a:r>
          </a:p>
          <a:p>
            <a:endParaRPr lang="en-GB" altLang="zh-CN">
              <a:latin typeface="Arial" panose="020B0604020202020204" pitchFamily="34" charset="0"/>
            </a:endParaRPr>
          </a:p>
          <a:p>
            <a:r>
              <a:rPr lang="en-GB" altLang="zh-CN">
                <a:latin typeface="Arial" panose="020B0604020202020204" pitchFamily="34" charset="0"/>
              </a:rPr>
              <a:t>Not just what they did but for “how long” – it is “brand time” – a point of measurement that can show the impact on the audience where they are.</a:t>
            </a:r>
          </a:p>
          <a:p>
            <a:endParaRPr lang="en-GB" altLang="zh-CN">
              <a:latin typeface="Arial" panose="020B0604020202020204" pitchFamily="34" charset="0"/>
            </a:endParaRPr>
          </a:p>
          <a:p>
            <a:r>
              <a:rPr lang="en-GB" altLang="zh-CN">
                <a:latin typeface="Arial" panose="020B0604020202020204" pitchFamily="34" charset="0"/>
              </a:rPr>
              <a:t>It goes much deeper then reach and frequency. It goes deeper than page open – all they do is show me exposure, not that I have a connected relationship. </a:t>
            </a:r>
          </a:p>
          <a:p>
            <a:endParaRPr lang="en-GB" altLang="zh-CN">
              <a:latin typeface="Arial" panose="020B0604020202020204" pitchFamily="34" charset="0"/>
            </a:endParaRPr>
          </a:p>
          <a:p>
            <a:r>
              <a:rPr lang="en-US" altLang="zh-CN">
                <a:latin typeface="Arial" panose="020B0604020202020204" pitchFamily="34" charset="0"/>
              </a:rPr>
              <a:t>The metrics advertisers should look at, for brand campaign, is reach (how many were consumers were affected) frequency (how many times) and dwell time (how long).</a:t>
            </a:r>
          </a:p>
          <a:p>
            <a:endParaRPr lang="en-US" altLang="zh-CN">
              <a:latin typeface="Arial" panose="020B0604020202020204" pitchFamily="34" charset="0"/>
            </a:endParaRPr>
          </a:p>
        </p:txBody>
      </p:sp>
      <p:sp>
        <p:nvSpPr>
          <p:cNvPr id="1372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2CBE4B9-03E0-4952-9C46-E50A9CCF8526}" type="slidenum">
              <a:rPr lang="en-US" altLang="zh-CN" sz="1200">
                <a:solidFill>
                  <a:srgbClr val="000000"/>
                </a:solidFill>
              </a:rPr>
              <a:t>21</a:t>
            </a:fld>
            <a:endParaRPr lang="en-US" altLang="zh-CN" sz="1200">
              <a:solidFill>
                <a:srgbClr val="00000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p:sp>
      <p:sp>
        <p:nvSpPr>
          <p:cNvPr id="138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 Accurately measures brand engagement in a way that is consistent with television and other media.</a:t>
            </a:r>
          </a:p>
          <a:p>
            <a:r>
              <a:rPr lang="en-US" altLang="zh-CN">
                <a:latin typeface="Arial" panose="020B0604020202020204" pitchFamily="34" charset="0"/>
              </a:rPr>
              <a:t>Our complex algorithm goes beyond interaction time</a:t>
            </a:r>
          </a:p>
          <a:p>
            <a:r>
              <a:rPr lang="en-US" altLang="zh-CN">
                <a:latin typeface="Arial" panose="020B0604020202020204" pitchFamily="34" charset="0"/>
              </a:rPr>
              <a:t>Considers user behavior and creative function to track how long the user truly engaged with the brand.</a:t>
            </a:r>
          </a:p>
          <a:p>
            <a:r>
              <a:rPr lang="en-US" altLang="zh-CN">
                <a:latin typeface="Arial" panose="020B0604020202020204" pitchFamily="34" charset="0"/>
              </a:rPr>
              <a:t>An effective analytic tool throughout the rich media spectrum – allow comparison across expandable, polite, with or without video.  </a:t>
            </a:r>
          </a:p>
          <a:p>
            <a:endParaRPr lang="en-US" altLang="zh-CN">
              <a:latin typeface="Arial" panose="020B0604020202020204" pitchFamily="34" charset="0"/>
            </a:endParaRPr>
          </a:p>
        </p:txBody>
      </p:sp>
      <p:sp>
        <p:nvSpPr>
          <p:cNvPr id="138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587D358-D97D-4E52-AD2B-41CF776D2D3D}" type="slidenum">
              <a:rPr lang="en-US" altLang="zh-CN" sz="1200">
                <a:solidFill>
                  <a:srgbClr val="000000"/>
                </a:solidFill>
              </a:rPr>
              <a:t>22</a:t>
            </a:fld>
            <a:endParaRPr lang="en-US" altLang="zh-CN"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p:sp>
      <p:sp>
        <p:nvSpPr>
          <p:cNvPr id="13926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Dwell Time reveals a positive impact in favour of the brand and a new benchmark for brand building. Why? Because it addresses measuring those brand moments.</a:t>
            </a:r>
          </a:p>
          <a:p>
            <a:endParaRPr lang="en-GB" altLang="zh-CN">
              <a:latin typeface="Arial" panose="020B0604020202020204" pitchFamily="34" charset="0"/>
            </a:endParaRPr>
          </a:p>
          <a:p>
            <a:r>
              <a:rPr lang="en-GB" altLang="zh-CN">
                <a:latin typeface="Arial" panose="020B0604020202020204" pitchFamily="34" charset="0"/>
              </a:rPr>
              <a:t>Dwell Time will help brand marketers bring more confidence back into digital and a step closer in to showing how to measure a brand online – and set new parameters which we will be able to move across to Digital TV.</a:t>
            </a:r>
          </a:p>
          <a:p>
            <a:endParaRPr lang="en-GB" altLang="zh-CN">
              <a:latin typeface="Arial" panose="020B0604020202020204" pitchFamily="34" charset="0"/>
            </a:endParaRPr>
          </a:p>
          <a:p>
            <a:r>
              <a:rPr lang="en-GB" altLang="zh-CN">
                <a:latin typeface="Arial" panose="020B0604020202020204" pitchFamily="34" charset="0"/>
              </a:rPr>
              <a:t>And people are engaging with adverts – that is ACTIVELY INTERACTING with adverts for 1 minute!! </a:t>
            </a:r>
          </a:p>
          <a:p>
            <a:endParaRPr lang="en-GB" altLang="zh-CN">
              <a:latin typeface="Arial" panose="020B0604020202020204" pitchFamily="34" charset="0"/>
            </a:endParaRPr>
          </a:p>
          <a:p>
            <a:r>
              <a:rPr lang="en-GB" altLang="zh-CN">
                <a:latin typeface="Arial" panose="020B0604020202020204" pitchFamily="34" charset="0"/>
              </a:rPr>
              <a:t>Twice as long as TV commercial, and guaranteed emotional involvement. This is absolutely key turning point for advertising…</a:t>
            </a:r>
          </a:p>
        </p:txBody>
      </p:sp>
      <p:sp>
        <p:nvSpPr>
          <p:cNvPr id="13926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C920BB3-C008-436E-8DE9-AB3CDF79F93F}" type="slidenum">
              <a:rPr lang="en-US" altLang="zh-CN" sz="1200">
                <a:solidFill>
                  <a:srgbClr val="000000"/>
                </a:solidFill>
              </a:rPr>
              <a:t>23</a:t>
            </a:fld>
            <a:endParaRPr lang="en-US" altLang="zh-CN"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p:sp>
      <p:sp>
        <p:nvSpPr>
          <p:cNvPr id="14029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So where are we now? Well following on from what we have learned in 2004, this is ad for 2008. Similar concept in terms of content on site, but in a way which is interesting for user to be involved with.</a:t>
            </a:r>
          </a:p>
          <a:p>
            <a:endParaRPr lang="en-GB" altLang="zh-CN">
              <a:latin typeface="Arial" panose="020B0604020202020204" pitchFamily="34" charset="0"/>
            </a:endParaRPr>
          </a:p>
          <a:p>
            <a:r>
              <a:rPr lang="en-GB" altLang="zh-CN">
                <a:latin typeface="Arial" panose="020B0604020202020204" pitchFamily="34" charset="0"/>
              </a:rPr>
              <a:t>What is amazing is the average Dwell time was 2 minutes!!! 4x that of a TV advert!!! </a:t>
            </a:r>
          </a:p>
          <a:p>
            <a:endParaRPr lang="en-GB" altLang="zh-CN">
              <a:latin typeface="Arial" panose="020B0604020202020204" pitchFamily="34" charset="0"/>
            </a:endParaRPr>
          </a:p>
          <a:p>
            <a:r>
              <a:rPr lang="en-GB" altLang="zh-CN">
                <a:latin typeface="Arial" panose="020B0604020202020204" pitchFamily="34" charset="0"/>
              </a:rPr>
              <a:t>Am amazing achievement to get users to stop what they were doing and immerse themselves in a brand experience for 2 minutes… If ever there was evidence for online effectiveness, this should be at the top of all the award tables!!!</a:t>
            </a:r>
          </a:p>
        </p:txBody>
      </p:sp>
      <p:sp>
        <p:nvSpPr>
          <p:cNvPr id="14029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F7BC162B-E614-4673-A366-D716FDBBD0D3}" type="slidenum">
              <a:rPr lang="en-US" altLang="zh-CN" sz="1200">
                <a:solidFill>
                  <a:srgbClr val="000000"/>
                </a:solidFill>
              </a:rPr>
              <a:t>24</a:t>
            </a:fld>
            <a:endParaRPr lang="en-US" altLang="zh-CN"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41315"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B90A30-CE99-48E7-987D-594B25D88317}" type="slidenum">
              <a:rPr lang="he-IL" altLang="zh-CN" sz="1200"/>
              <a:t>25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p:sp>
      <p:sp>
        <p:nvSpPr>
          <p:cNvPr id="14336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zh-CN">
                <a:latin typeface="Arial" panose="020B0604020202020204" pitchFamily="34" charset="0"/>
              </a:rPr>
              <a:t>Media plan in place</a:t>
            </a:r>
          </a:p>
          <a:p>
            <a:pPr>
              <a:lnSpc>
                <a:spcPct val="90000"/>
              </a:lnSpc>
            </a:pPr>
            <a:r>
              <a:rPr lang="en-US" altLang="zh-CN">
                <a:latin typeface="Arial" panose="020B0604020202020204" pitchFamily="34" charset="0"/>
              </a:rPr>
              <a:t>All systems ready</a:t>
            </a:r>
          </a:p>
          <a:p>
            <a:pPr>
              <a:lnSpc>
                <a:spcPct val="90000"/>
              </a:lnSpc>
            </a:pPr>
            <a:r>
              <a:rPr lang="en-US" altLang="zh-CN">
                <a:latin typeface="Arial" panose="020B0604020202020204" pitchFamily="34" charset="0"/>
              </a:rPr>
              <a:t>Check setup and delivery: if it started on time, delivery rate in line with planned, </a:t>
            </a:r>
          </a:p>
          <a:p>
            <a:pPr>
              <a:lnSpc>
                <a:spcPct val="90000"/>
              </a:lnSpc>
            </a:pPr>
            <a:r>
              <a:rPr lang="en-US" altLang="zh-CN">
                <a:latin typeface="Arial" panose="020B0604020202020204" pitchFamily="34" charset="0"/>
              </a:rPr>
              <a:t>Notify publisher immediately of any problems identified at outset</a:t>
            </a:r>
          </a:p>
          <a:p>
            <a:pPr>
              <a:lnSpc>
                <a:spcPct val="90000"/>
              </a:lnSpc>
            </a:pPr>
            <a:r>
              <a:rPr lang="en-US" altLang="zh-CN">
                <a:latin typeface="Arial" panose="020B0604020202020204" pitchFamily="34" charset="0"/>
              </a:rPr>
              <a:t>Continue monitoring during the course of the day throughout the campaign </a:t>
            </a:r>
          </a:p>
          <a:p>
            <a:pPr>
              <a:lnSpc>
                <a:spcPct val="90000"/>
              </a:lnSpc>
            </a:pPr>
            <a:r>
              <a:rPr lang="en-US" altLang="zh-CN">
                <a:latin typeface="Arial" panose="020B0604020202020204" pitchFamily="34" charset="0"/>
                <a:cs typeface="Arial" panose="020B0604020202020204" pitchFamily="34" charset="0"/>
              </a:rPr>
              <a:t>What is the status – approved, pending? Has the Eyeblaster IO been signed? Has the flight started running? Monitor under- and over-delivery rates, Monitor served impressions, total clicks, CTR, interaction rate. Analyze behavior throughout campaign in real-time, Optimize on-the-fly. This feature is unique to Eyeblaster</a:t>
            </a:r>
          </a:p>
          <a:p>
            <a:pPr>
              <a:lnSpc>
                <a:spcPct val="90000"/>
              </a:lnSpc>
            </a:pPr>
            <a:r>
              <a:rPr lang="en-US" altLang="zh-CN">
                <a:latin typeface="Arial" panose="020B0604020202020204" pitchFamily="34" charset="0"/>
                <a:cs typeface="Arial" panose="020B0604020202020204" pitchFamily="34" charset="0"/>
              </a:rPr>
              <a:t>Features:</a:t>
            </a:r>
          </a:p>
          <a:p>
            <a:pPr>
              <a:lnSpc>
                <a:spcPct val="90000"/>
              </a:lnSpc>
              <a:buClr>
                <a:srgbClr val="FF6600"/>
              </a:buClr>
            </a:pPr>
            <a:r>
              <a:rPr lang="en-GB" altLang="zh-CN">
                <a:latin typeface="Arial" panose="020B0604020202020204" pitchFamily="34" charset="0"/>
              </a:rPr>
              <a:t>Auto-refresh every 15 min</a:t>
            </a:r>
          </a:p>
          <a:p>
            <a:pPr>
              <a:lnSpc>
                <a:spcPct val="90000"/>
              </a:lnSpc>
              <a:buClr>
                <a:srgbClr val="FF6600"/>
              </a:buClr>
            </a:pPr>
            <a:r>
              <a:rPr lang="en-GB" altLang="zh-CN">
                <a:latin typeface="Arial" panose="020B0604020202020204" pitchFamily="34" charset="0"/>
              </a:rPr>
              <a:t>Setup status</a:t>
            </a:r>
          </a:p>
          <a:p>
            <a:pPr>
              <a:lnSpc>
                <a:spcPct val="90000"/>
              </a:lnSpc>
              <a:buClr>
                <a:srgbClr val="FF6600"/>
              </a:buClr>
            </a:pPr>
            <a:r>
              <a:rPr lang="en-GB" altLang="zh-CN">
                <a:latin typeface="Arial" panose="020B0604020202020204" pitchFamily="34" charset="0"/>
              </a:rPr>
              <a:t>Delivery status</a:t>
            </a:r>
          </a:p>
          <a:p>
            <a:pPr>
              <a:lnSpc>
                <a:spcPct val="90000"/>
              </a:lnSpc>
              <a:buClr>
                <a:srgbClr val="FF6600"/>
              </a:buClr>
            </a:pPr>
            <a:r>
              <a:rPr lang="en-GB" altLang="zh-CN">
                <a:latin typeface="Arial" panose="020B0604020202020204" pitchFamily="34" charset="0"/>
              </a:rPr>
              <a:t>Performance status</a:t>
            </a:r>
          </a:p>
          <a:p>
            <a:pPr>
              <a:lnSpc>
                <a:spcPct val="90000"/>
              </a:lnSpc>
              <a:buClr>
                <a:srgbClr val="FF6600"/>
              </a:buClr>
            </a:pPr>
            <a:r>
              <a:rPr lang="en-GB" altLang="zh-CN">
                <a:latin typeface="Arial" panose="020B0604020202020204" pitchFamily="34" charset="0"/>
              </a:rPr>
              <a:t>Status alerts</a:t>
            </a:r>
          </a:p>
          <a:p>
            <a:pPr>
              <a:lnSpc>
                <a:spcPct val="90000"/>
              </a:lnSpc>
              <a:buClr>
                <a:srgbClr val="FF6600"/>
              </a:buClr>
            </a:pPr>
            <a:r>
              <a:rPr lang="en-GB" altLang="zh-CN">
                <a:latin typeface="Arial" panose="020B0604020202020204" pitchFamily="34" charset="0"/>
              </a:rPr>
              <a:t>Manipulate fields to only monitor relevant info</a:t>
            </a:r>
          </a:p>
          <a:p>
            <a:pPr>
              <a:lnSpc>
                <a:spcPct val="90000"/>
              </a:lnSpc>
              <a:buClr>
                <a:srgbClr val="FF6600"/>
              </a:buClr>
            </a:pPr>
            <a:r>
              <a:rPr lang="en-GB" altLang="zh-CN">
                <a:latin typeface="Arial" panose="020B0604020202020204" pitchFamily="34" charset="0"/>
              </a:rPr>
              <a:t>Manipulate variables so reporting is set to your personal settings</a:t>
            </a:r>
          </a:p>
          <a:p>
            <a:pPr>
              <a:lnSpc>
                <a:spcPct val="90000"/>
              </a:lnSpc>
              <a:buClr>
                <a:srgbClr val="FF6600"/>
              </a:buClr>
            </a:pPr>
            <a:r>
              <a:rPr lang="en-GB" altLang="zh-CN">
                <a:latin typeface="Arial" panose="020B0604020202020204" pitchFamily="34" charset="0"/>
              </a:rPr>
              <a:t>Export to excel – show publishers what you need doing</a:t>
            </a:r>
          </a:p>
          <a:p>
            <a:pPr>
              <a:lnSpc>
                <a:spcPct val="90000"/>
              </a:lnSpc>
            </a:pPr>
            <a:endParaRPr lang="en-US" altLang="zh-CN">
              <a:latin typeface="Arial" panose="020B0604020202020204" pitchFamily="34" charset="0"/>
            </a:endParaRPr>
          </a:p>
        </p:txBody>
      </p:sp>
      <p:sp>
        <p:nvSpPr>
          <p:cNvPr id="14336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C56A8EA-DB12-46A6-B6FD-1F8E13F3059A}" type="slidenum">
              <a:rPr lang="en-US" altLang="zh-CN" sz="1200"/>
              <a:t>26</a:t>
            </a:fld>
            <a:endParaRPr lang="en-US" altLang="zh-CN"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p:sp>
      <p:sp>
        <p:nvSpPr>
          <p:cNvPr id="14438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438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362D293-D5E4-47F8-95D2-72840FB1D6A3}" type="slidenum">
              <a:rPr lang="en-US" altLang="zh-CN" sz="1200"/>
              <a:t>27</a:t>
            </a:fld>
            <a:endParaRPr lang="en-US" altLang="zh-CN"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p:sp>
      <p:sp>
        <p:nvSpPr>
          <p:cNvPr id="14541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541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4C1666-5457-40F6-954F-BA4271FF5ACE}" type="slidenum">
              <a:rPr lang="he-IL" altLang="zh-CN" sz="1200"/>
              <a:t>28</a:t>
            </a:fld>
            <a:endParaRPr lang="en-US" altLang="zh-CN"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p:sp>
      <p:sp>
        <p:nvSpPr>
          <p:cNvPr id="14643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643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B542543-A1EC-4E2C-8CAF-AA847BD744F0}" type="slidenum">
              <a:rPr lang="en-US" altLang="zh-CN" sz="1200"/>
              <a:t>29</a:t>
            </a:fld>
            <a:endParaRPr lang="en-US" altLang="zh-CN"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p:sp>
      <p:sp>
        <p:nvSpPr>
          <p:cNvPr id="1320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321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1BF49-537C-4094-AE09-2BEBE96CD826}" type="slidenum">
              <a:rPr lang="en-US" altLang="zh-CN" sz="1200"/>
              <a:t>3</a:t>
            </a:fld>
            <a:endParaRPr lang="en-US" altLang="zh-CN"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p:sp>
      <p:sp>
        <p:nvSpPr>
          <p:cNvPr id="1474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zh-CN" sz="1600">
                <a:latin typeface="Arial" panose="020B0604020202020204" pitchFamily="34" charset="0"/>
              </a:rPr>
              <a:t>On-Line Reports Benefits:</a:t>
            </a:r>
          </a:p>
          <a:p>
            <a:pPr marL="0" lvl="1"/>
            <a:r>
              <a:rPr lang="en-US" altLang="zh-CN" sz="1600">
                <a:latin typeface="Arial" panose="020B0604020202020204" pitchFamily="34" charset="0"/>
              </a:rPr>
              <a:t>Quick and easy to generate with an intuitive UI</a:t>
            </a:r>
          </a:p>
          <a:p>
            <a:pPr marL="0" lvl="1">
              <a:spcBef>
                <a:spcPct val="20000"/>
              </a:spcBef>
              <a:buClr>
                <a:srgbClr val="FF6600"/>
              </a:buClr>
              <a:buSzPct val="130000"/>
            </a:pPr>
            <a:r>
              <a:rPr lang="en-US" altLang="zh-CN" sz="1600">
                <a:latin typeface="Arial" panose="020B0604020202020204" pitchFamily="34" charset="0"/>
              </a:rPr>
              <a:t>Saves time</a:t>
            </a:r>
          </a:p>
          <a:p>
            <a:pPr marL="0" lvl="1">
              <a:spcBef>
                <a:spcPct val="20000"/>
              </a:spcBef>
              <a:buClr>
                <a:srgbClr val="FF6600"/>
              </a:buClr>
              <a:buSzPct val="130000"/>
            </a:pPr>
            <a:r>
              <a:rPr lang="en-US" altLang="zh-CN" sz="1600">
                <a:latin typeface="Arial" panose="020B0604020202020204" pitchFamily="34" charset="0"/>
              </a:rPr>
              <a:t>Allows for advance analysis by guiding the user</a:t>
            </a:r>
          </a:p>
          <a:p>
            <a:endParaRPr lang="en-US" altLang="zh-CN">
              <a:latin typeface="Arial" panose="020B0604020202020204" pitchFamily="34" charset="0"/>
            </a:endParaRPr>
          </a:p>
          <a:p>
            <a:r>
              <a:rPr lang="en-US" altLang="zh-CN">
                <a:latin typeface="Arial" panose="020B0604020202020204" pitchFamily="34" charset="0"/>
              </a:rPr>
              <a:t>Analytics V2 new items:</a:t>
            </a:r>
          </a:p>
          <a:p>
            <a:pPr>
              <a:buFontTx/>
              <a:buChar char="-"/>
            </a:pPr>
            <a:r>
              <a:rPr lang="en-US" altLang="zh-CN">
                <a:latin typeface="Arial" panose="020B0604020202020204" pitchFamily="34" charset="0"/>
              </a:rPr>
              <a:t> Campaign Summary: ppt and excel file that sums your entire campaign</a:t>
            </a:r>
          </a:p>
          <a:p>
            <a:pPr>
              <a:buFontTx/>
              <a:buChar char="-"/>
            </a:pPr>
            <a:r>
              <a:rPr lang="en-US" altLang="zh-CN">
                <a:latin typeface="Arial" panose="020B0604020202020204" pitchFamily="34" charset="0"/>
              </a:rPr>
              <a:t> Embedded Benchmark: puts your number into perspective</a:t>
            </a:r>
          </a:p>
          <a:p>
            <a:pPr>
              <a:buFontTx/>
              <a:buChar char="-"/>
            </a:pPr>
            <a:r>
              <a:rPr lang="en-US" altLang="zh-CN">
                <a:latin typeface="Arial" panose="020B0604020202020204" pitchFamily="34" charset="0"/>
              </a:rPr>
              <a:t> Graphs added to key reports, to allow for a faster understanding of your data.</a:t>
            </a:r>
          </a:p>
        </p:txBody>
      </p:sp>
      <p:sp>
        <p:nvSpPr>
          <p:cNvPr id="1474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2D4FF97-2349-4E68-A35D-6E79C5D64EC4}" type="slidenum">
              <a:rPr lang="he-IL" altLang="zh-CN" sz="1200"/>
              <a:t>30</a:t>
            </a:fld>
            <a:endParaRPr lang="en-US" altLang="zh-CN"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p:sp>
      <p:sp>
        <p:nvSpPr>
          <p:cNvPr id="1484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Time Saver</a:t>
            </a:r>
          </a:p>
          <a:p>
            <a:r>
              <a:rPr lang="en-US" altLang="zh-CN">
                <a:latin typeface="Arial" panose="020B0604020202020204" pitchFamily="34" charset="0"/>
              </a:rPr>
              <a:t>Gain better understanding of your campaign metrics</a:t>
            </a:r>
          </a:p>
        </p:txBody>
      </p:sp>
      <p:sp>
        <p:nvSpPr>
          <p:cNvPr id="14848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A33DF2F-DD4B-4EAC-977F-7D79B514A200}" type="slidenum">
              <a:rPr lang="he-IL" altLang="zh-CN" sz="1200"/>
              <a:t>31</a:t>
            </a:fld>
            <a:endParaRPr lang="en-US" altLang="zh-CN"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p:sp>
      <p:sp>
        <p:nvSpPr>
          <p:cNvPr id="14950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4950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D188887-D456-413C-92A3-BA579E59B3ED}" type="slidenum">
              <a:rPr lang="en-US" altLang="zh-CN" sz="1200"/>
              <a:t>32</a:t>
            </a:fld>
            <a:endParaRPr lang="en-US" altLang="zh-CN"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33</a:t>
            </a:fld>
            <a:endParaRPr lang="en-US" altLang="zh-CN" sz="120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p:sp>
      <p:sp>
        <p:nvSpPr>
          <p:cNvPr id="15155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155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B7E06416-70DD-4247-AF2E-817E4A55769F}" type="slidenum">
              <a:rPr lang="en-US" altLang="zh-CN" sz="1200">
                <a:solidFill>
                  <a:srgbClr val="000000"/>
                </a:solidFill>
              </a:rPr>
              <a:t>34</a:t>
            </a:fld>
            <a:endParaRPr lang="en-US" altLang="zh-CN" sz="120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p:sp>
      <p:sp>
        <p:nvSpPr>
          <p:cNvPr id="15257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Custom Report: </a:t>
            </a:r>
          </a:p>
          <a:p>
            <a:pPr marL="225425" lvl="1" indent="-225425">
              <a:spcBef>
                <a:spcPct val="20000"/>
              </a:spcBef>
              <a:buClr>
                <a:srgbClr val="FF6600"/>
              </a:buClr>
              <a:buSzPct val="130000"/>
              <a:buFont typeface="Wingdings" panose="05000000000000000000" pitchFamily="2" charset="2"/>
              <a:buNone/>
            </a:pPr>
            <a:r>
              <a:rPr lang="en-US" altLang="zh-CN" sz="1600">
                <a:latin typeface="Arial" panose="020B0604020202020204" pitchFamily="34" charset="0"/>
              </a:rPr>
              <a:t>Is a tailored report built by professional service team for your unique needs. Once built, the report is available in the online reporting interface</a:t>
            </a:r>
          </a:p>
          <a:p>
            <a:pPr marL="225425" lvl="1" indent="-225425">
              <a:spcBef>
                <a:spcPct val="20000"/>
              </a:spcBef>
              <a:buClr>
                <a:srgbClr val="FF6600"/>
              </a:buClr>
              <a:buSzPct val="130000"/>
              <a:buFont typeface="Wingdings" panose="05000000000000000000" pitchFamily="2" charset="2"/>
              <a:buNone/>
            </a:pPr>
            <a:endParaRPr lang="en-US" altLang="zh-CN" sz="1600">
              <a:latin typeface="Arial" panose="020B0604020202020204" pitchFamily="34" charset="0"/>
            </a:endParaRPr>
          </a:p>
          <a:p>
            <a:endParaRPr lang="en-US" altLang="zh-CN">
              <a:latin typeface="Arial" panose="020B0604020202020204" pitchFamily="34" charset="0"/>
            </a:endParaRPr>
          </a:p>
        </p:txBody>
      </p:sp>
      <p:sp>
        <p:nvSpPr>
          <p:cNvPr id="15258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9EDC8A4-4039-4A88-91B2-8F5734929A58}" type="slidenum">
              <a:rPr lang="he-IL" altLang="zh-CN" sz="1200">
                <a:solidFill>
                  <a:srgbClr val="000000"/>
                </a:solidFill>
              </a:rPr>
              <a:t>35</a:t>
            </a:fld>
            <a:endParaRPr lang="en-US" altLang="zh-CN"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p:sp>
      <p:sp>
        <p:nvSpPr>
          <p:cNvPr id="15360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zh-CN">
              <a:latin typeface="Arial" panose="020B0604020202020204" pitchFamily="34" charset="0"/>
            </a:endParaRPr>
          </a:p>
          <a:p>
            <a:endParaRPr lang="en-US" altLang="zh-CN">
              <a:latin typeface="Arial" panose="020B0604020202020204" pitchFamily="34" charset="0"/>
            </a:endParaRPr>
          </a:p>
        </p:txBody>
      </p:sp>
      <p:sp>
        <p:nvSpPr>
          <p:cNvPr id="15360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24B6E79-73B6-4756-8495-ED80024F3FB2}" type="slidenum">
              <a:rPr lang="en-US" altLang="zh-CN" sz="1200"/>
              <a:t>36</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p:sp>
      <p:sp>
        <p:nvSpPr>
          <p:cNvPr id="15462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available online and offline</a:t>
            </a:r>
          </a:p>
          <a:p>
            <a:r>
              <a:rPr lang="en-US" altLang="zh-CN">
                <a:latin typeface="Arial" panose="020B0604020202020204" pitchFamily="34" charset="0"/>
              </a:rPr>
              <a:t>change analysis criteria on the fly</a:t>
            </a:r>
          </a:p>
          <a:p>
            <a:r>
              <a:rPr lang="en-US" altLang="zh-CN">
                <a:latin typeface="Arial" panose="020B0604020202020204" pitchFamily="34" charset="0"/>
              </a:rPr>
              <a:t>flexible manipulation for advanced analysis</a:t>
            </a:r>
          </a:p>
          <a:p>
            <a:r>
              <a:rPr lang="en-US" altLang="zh-CN">
                <a:latin typeface="Arial" panose="020B0604020202020204" pitchFamily="34" charset="0"/>
              </a:rPr>
              <a:t>time saver: up-to-date with one click on “refresh”</a:t>
            </a:r>
          </a:p>
        </p:txBody>
      </p:sp>
      <p:sp>
        <p:nvSpPr>
          <p:cNvPr id="15462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C32359-3792-4DD2-AD75-8055066AD52B}" type="slidenum">
              <a:rPr lang="he-IL" altLang="zh-CN" sz="1200"/>
              <a:t>37</a:t>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p:sp>
      <p:sp>
        <p:nvSpPr>
          <p:cNvPr id="15565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565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603B290-E7A7-4A1D-A846-3C504C585F9F}" type="slidenum">
              <a:rPr lang="en-US" altLang="zh-CN" sz="1200"/>
              <a:t>38</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p:sp>
      <p:sp>
        <p:nvSpPr>
          <p:cNvPr id="1566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No need to manually combine data – get your Eyeblaster data automatically consolidated into any system you desire</a:t>
            </a:r>
          </a:p>
          <a:p>
            <a:r>
              <a:rPr lang="en-US" altLang="zh-CN">
                <a:latin typeface="Arial" panose="020B0604020202020204" pitchFamily="34" charset="0"/>
              </a:rPr>
              <a:t>See the full integrated picture in your favorite place (i.e. your internal analysis tools or database). </a:t>
            </a:r>
          </a:p>
          <a:p>
            <a:endParaRPr lang="en-US" altLang="zh-CN">
              <a:latin typeface="Arial" panose="020B0604020202020204" pitchFamily="34" charset="0"/>
            </a:endParaRPr>
          </a:p>
        </p:txBody>
      </p:sp>
      <p:sp>
        <p:nvSpPr>
          <p:cNvPr id="1566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5B0113-8BDF-47A2-BC48-BA75027F1668}" type="slidenum">
              <a:rPr lang="en-US" altLang="zh-CN" sz="1200"/>
              <a:t>39</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4</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p:sp>
      <p:sp>
        <p:nvSpPr>
          <p:cNvPr id="15769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770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0010F3-9820-46FB-BE86-143A33E9B62E}" type="slidenum">
              <a:rPr lang="en-US" altLang="zh-CN" sz="1200"/>
              <a:t>40</a:t>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p:sp>
      <p:sp>
        <p:nvSpPr>
          <p:cNvPr id="15872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872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BE7CF9-987E-48BA-B6BE-0E50819125D6}" type="slidenum">
              <a:rPr lang="en-US" altLang="zh-CN" sz="1200"/>
              <a:t>41</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Complimentary tools for different use cases</a:t>
            </a:r>
          </a:p>
          <a:p>
            <a:r>
              <a:rPr lang="en-US" altLang="zh-CN">
                <a:latin typeface="Arial" panose="020B0604020202020204" pitchFamily="34" charset="0"/>
              </a:rPr>
              <a:t>Campaign Monitor</a:t>
            </a:r>
          </a:p>
          <a:p>
            <a:r>
              <a:rPr lang="en-US" altLang="zh-CN">
                <a:latin typeface="Arial" panose="020B0604020202020204" pitchFamily="34" charset="0"/>
              </a:rPr>
              <a:t>One-click reporting (POWERPOINT GENERATOR)</a:t>
            </a:r>
          </a:p>
          <a:p>
            <a:r>
              <a:rPr lang="en-US" altLang="zh-CN">
                <a:latin typeface="Arial" panose="020B0604020202020204" pitchFamily="34" charset="0"/>
              </a:rPr>
              <a:t>Report Generator (ONLINE REPORTING)</a:t>
            </a:r>
          </a:p>
          <a:p>
            <a:r>
              <a:rPr lang="en-US" altLang="zh-CN">
                <a:latin typeface="Arial" panose="020B0604020202020204" pitchFamily="34" charset="0"/>
              </a:rPr>
              <a:t>Custom Report Builder- custom reports or service</a:t>
            </a:r>
          </a:p>
          <a:p>
            <a:r>
              <a:rPr lang="en-US" altLang="zh-CN">
                <a:latin typeface="Arial" panose="020B0604020202020204" pitchFamily="34" charset="0"/>
              </a:rPr>
              <a:t>Advanced Analytics (Plug-in for Excel)</a:t>
            </a:r>
          </a:p>
        </p:txBody>
      </p:sp>
      <p:sp>
        <p:nvSpPr>
          <p:cNvPr id="133123"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7BC9810-9D70-4B82-BCA0-770EC1D79FAB}" type="slidenum">
              <a:rPr lang="he-IL" altLang="zh-CN" sz="1200"/>
              <a:t>5</a:t>
            </a:fld>
            <a:endParaRPr lang="en-US" altLang="zh-CN" sz="1200"/>
          </a:p>
        </p:txBody>
      </p:sp>
      <p:sp>
        <p:nvSpPr>
          <p:cNvPr id="7" name="Slide Image Placeholder 6"/>
          <p:cNvSpPr>
            <a:spLocks noGrp="1" noRot="1" noChangeAspect="1"/>
          </p:cNvSpPr>
          <p:nvPr>
            <p:ph type="sldImg"/>
          </p:nvPr>
        </p:nvSpPr>
        <p:spPr>
          <a:xfrm>
            <a:off x="852488" y="744538"/>
            <a:ext cx="4964112" cy="3724275"/>
          </a:xfr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p:sp>
      <p:sp>
        <p:nvSpPr>
          <p:cNvPr id="134147"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Before the first thumbnail is scribbled on a napkin, you must define the goals of your campaign: What do you want to achieve, how much of it do you want to achieve, and what measurement best communicates the two? Once your goal is defined in terms of collectable data, ask how the creative execution drives towards that goal. And, when the campaign is finished, an in-depth data analysis is crucial to leverage your past experience to better optimise future campaigns. Increase your success metrics by basing your creative plan on sound analytical strategy. </a:t>
            </a:r>
            <a:endParaRPr lang="en-US" altLang="zh-CN">
              <a:latin typeface="Arial" panose="020B0604020202020204" pitchFamily="34" charset="0"/>
            </a:endParaRPr>
          </a:p>
        </p:txBody>
      </p:sp>
      <p:sp>
        <p:nvSpPr>
          <p:cNvPr id="134148"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9E69A14E-C40B-4F94-B0B0-D7416B8502AA}" type="slidenum">
              <a:rPr lang="he-IL" altLang="zh-CN" sz="1200">
                <a:solidFill>
                  <a:srgbClr val="000000"/>
                </a:solidFill>
              </a:rPr>
              <a:t>6</a:t>
            </a:fld>
            <a:endParaRPr lang="en-US" altLang="zh-CN"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p:sp>
      <p:sp>
        <p:nvSpPr>
          <p:cNvPr id="13107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Digital Advertising provides Agencies with something traditional channels have never been able to deliver—The ability to track and measure consumers interactions and engagement with your Brand Message.</a:t>
            </a:r>
          </a:p>
          <a:p>
            <a:r>
              <a:rPr lang="en-US" altLang="zh-CN">
                <a:latin typeface="Arial" panose="020B0604020202020204" pitchFamily="34" charset="0"/>
              </a:rPr>
              <a:t>However, as Digital advertising has evolved, with multi-channel campaigns, being tracked by disparate reporting systems, the amount and variety of metrics have increased to the point where Agencies are now drowning in a sea of information.</a:t>
            </a:r>
          </a:p>
          <a:p>
            <a:endParaRPr lang="en-US" altLang="zh-CN">
              <a:latin typeface="Arial" panose="020B0604020202020204" pitchFamily="34" charset="0"/>
            </a:endParaRPr>
          </a:p>
          <a:p>
            <a:r>
              <a:rPr lang="en-US" altLang="zh-CN">
                <a:latin typeface="Arial" panose="020B0604020202020204" pitchFamily="34" charset="0"/>
              </a:rPr>
              <a:t>How do you stay afloat in, let alone take advantage of, the overwhelming amount of data that digital campaigns create?</a:t>
            </a:r>
          </a:p>
          <a:p>
            <a:endParaRPr lang="en-US" altLang="zh-CN">
              <a:latin typeface="Arial" panose="020B0604020202020204" pitchFamily="34" charset="0"/>
            </a:endParaRPr>
          </a:p>
          <a:p>
            <a:r>
              <a:rPr lang="en-US" altLang="zh-CN">
                <a:latin typeface="Arial" panose="020B0604020202020204" pitchFamily="34" charset="0"/>
              </a:rPr>
              <a:t>Eyeblaster Analytics</a:t>
            </a:r>
          </a:p>
        </p:txBody>
      </p:sp>
      <p:sp>
        <p:nvSpPr>
          <p:cNvPr id="13107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D423B5ED-CF9B-43B7-91AB-9508C9AF5595}" type="slidenum">
              <a:rPr lang="he-IL" altLang="zh-CN" sz="1200">
                <a:solidFill>
                  <a:srgbClr val="000000"/>
                </a:solidFill>
              </a:rPr>
              <a:t>7</a:t>
            </a:fld>
            <a:endParaRPr lang="en-US" altLang="zh-CN" sz="120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p:sp>
      <p:sp>
        <p:nvSpPr>
          <p:cNvPr id="13619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zh-CN">
                <a:latin typeface="Arial" panose="020B0604020202020204" pitchFamily="34" charset="0"/>
              </a:rPr>
              <a:t>Its a busy world and so much is fighting for our attention... </a:t>
            </a:r>
          </a:p>
          <a:p>
            <a:endParaRPr lang="en-GB" altLang="zh-CN">
              <a:latin typeface="Arial" panose="020B0604020202020204" pitchFamily="34" charset="0"/>
            </a:endParaRPr>
          </a:p>
          <a:p>
            <a:r>
              <a:rPr lang="en-GB" altLang="zh-CN">
                <a:latin typeface="Arial" panose="020B0604020202020204" pitchFamily="34" charset="0"/>
              </a:rPr>
              <a:t>Times have changed. We are in the instant digital world. Its fast-paced learning. Time is now even more precious. </a:t>
            </a:r>
          </a:p>
          <a:p>
            <a:endParaRPr lang="en-GB" altLang="zh-CN">
              <a:latin typeface="Arial" panose="020B0604020202020204" pitchFamily="34" charset="0"/>
            </a:endParaRPr>
          </a:p>
          <a:p>
            <a:r>
              <a:rPr lang="en-GB" altLang="zh-CN">
                <a:latin typeface="Arial" panose="020B0604020202020204" pitchFamily="34" charset="0"/>
              </a:rPr>
              <a:t>Now in this fragmented world it is about grabbing a few moments of my time. </a:t>
            </a:r>
          </a:p>
          <a:p>
            <a:endParaRPr lang="en-GB" altLang="zh-CN">
              <a:latin typeface="Arial" panose="020B0604020202020204" pitchFamily="34" charset="0"/>
            </a:endParaRPr>
          </a:p>
          <a:p>
            <a:r>
              <a:rPr lang="en-GB" altLang="zh-CN">
                <a:latin typeface="Arial" panose="020B0604020202020204" pitchFamily="34" charset="0"/>
              </a:rPr>
              <a:t>We have to learn to build brand moments</a:t>
            </a:r>
          </a:p>
          <a:p>
            <a:endParaRPr lang="en-GB" altLang="zh-CN">
              <a:latin typeface="Arial" panose="020B0604020202020204" pitchFamily="34" charset="0"/>
            </a:endParaRPr>
          </a:p>
          <a:p>
            <a:r>
              <a:rPr lang="en-GB" altLang="zh-CN">
                <a:latin typeface="Arial" panose="020B0604020202020204" pitchFamily="34" charset="0"/>
              </a:rPr>
              <a:t>We need a new way to measure those brand moments, we need to measure time!!</a:t>
            </a:r>
          </a:p>
          <a:p>
            <a:endParaRPr lang="en-GB" altLang="zh-CN">
              <a:latin typeface="Arial" panose="020B0604020202020204" pitchFamily="34" charset="0"/>
            </a:endParaRPr>
          </a:p>
          <a:p>
            <a:r>
              <a:rPr lang="en-GB" altLang="zh-CN">
                <a:latin typeface="Arial" panose="020B0604020202020204" pitchFamily="34" charset="0"/>
              </a:rPr>
              <a:t>Reveals difference between interest and intent</a:t>
            </a:r>
          </a:p>
          <a:p>
            <a:endParaRPr lang="en-GB" altLang="zh-CN">
              <a:latin typeface="Arial" panose="020B0604020202020204" pitchFamily="34" charset="0"/>
            </a:endParaRPr>
          </a:p>
          <a:p>
            <a:endParaRPr lang="en-US" altLang="zh-CN">
              <a:latin typeface="Arial" panose="020B0604020202020204" pitchFamily="34" charset="0"/>
            </a:endParaRPr>
          </a:p>
        </p:txBody>
      </p:sp>
      <p:sp>
        <p:nvSpPr>
          <p:cNvPr id="13619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0F8E99-FA51-4265-8D1C-ACF52663DAA7}" type="slidenum">
              <a:rPr lang="en-US" altLang="zh-CN" sz="1200"/>
              <a:t>8</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p:sp>
      <p:sp>
        <p:nvSpPr>
          <p:cNvPr id="15053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5053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fld id="{AC0E855E-8846-4512-B7A4-2725EE1DC525}" type="slidenum">
              <a:rPr lang="en-US" altLang="zh-CN" sz="1200">
                <a:solidFill>
                  <a:srgbClr val="000000"/>
                </a:solidFill>
              </a:rPr>
              <a:t>9</a:t>
            </a:fld>
            <a:endParaRPr lang="en-US" altLang="zh-CN" sz="120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w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6.xml"/><Relationship Id="rId4" Type="http://schemas.openxmlformats.org/officeDocument/2006/relationships/image" Target="../media/image10.w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B Title">
    <p:spTree>
      <p:nvGrpSpPr>
        <p:cNvPr id="1" name=""/>
        <p:cNvGrpSpPr/>
        <p:nvPr/>
      </p:nvGrpSpPr>
      <p:grpSpPr>
        <a:xfrm>
          <a:off x="0" y="0"/>
          <a:ext cx="0" cy="0"/>
          <a:chOff x="0" y="0"/>
          <a:chExt cx="0" cy="0"/>
        </a:xfrm>
      </p:grpSpPr>
      <p:sp>
        <p:nvSpPr>
          <p:cNvPr id="3" name="Text Placeholder 3"/>
          <p:cNvSpPr>
            <a:spLocks noGrp="1"/>
          </p:cNvSpPr>
          <p:nvPr>
            <p:ph type="body" sz="half" idx="2"/>
          </p:nvPr>
        </p:nvSpPr>
        <p:spPr>
          <a:xfrm>
            <a:off x="370800" y="3582445"/>
            <a:ext cx="5486400" cy="751561"/>
          </a:xfrm>
          <a:prstGeom prst="rect">
            <a:avLst/>
          </a:prstGeom>
        </p:spPr>
        <p:txBody>
          <a:bodyPr/>
          <a:lstStyle>
            <a:lvl1pPr marL="0" indent="0">
              <a:spcBef>
                <a:spcPts val="600"/>
              </a:spcBef>
              <a:buNone/>
              <a:defRPr kumimoji="0" lang="en-US" sz="2000" b="0"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0"/>
          </p:nvPr>
        </p:nvSpPr>
        <p:spPr>
          <a:xfrm>
            <a:off x="370800" y="3963988"/>
            <a:ext cx="5486400" cy="580199"/>
          </a:xfrm>
          <a:prstGeom prst="rect">
            <a:avLst/>
          </a:prstGeom>
        </p:spPr>
        <p:txBody>
          <a:bodyPr/>
          <a:lstStyle>
            <a:lvl1pPr marL="0" indent="0" algn="l" defTabSz="914400" rtl="0" eaLnBrk="1" latinLnBrk="0" hangingPunct="1">
              <a:spcBef>
                <a:spcPts val="300"/>
              </a:spcBef>
              <a:buFont typeface="Arial" panose="020B0604020202020204" pitchFamily="34" charset="0"/>
              <a:buNone/>
              <a:defRPr kumimoji="0" lang="en-US" sz="1000" b="1" i="0" u="none" strike="noStrike" kern="1200" cap="none" spc="0" normalizeH="0" baseline="0" noProof="0" dirty="0" smtClean="0">
                <a:ln>
                  <a:noFill/>
                </a:ln>
                <a:solidFill>
                  <a:srgbClr val="A1A1A1"/>
                </a:solidFill>
                <a:effectLst/>
                <a:uLnTx/>
                <a:uFillTx/>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370800" y="2968668"/>
            <a:ext cx="8229600" cy="65355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900" dirty="0">
              <a:solidFill>
                <a:srgbClr val="7F7F7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lvl1pPr>
            <a:lvl2pPr marL="1371600" indent="-457200">
              <a:spcAft>
                <a:spcPts val="1800"/>
              </a:spcAft>
              <a:defRPr sz="2000"/>
            </a:lvl2pPr>
            <a:lvl3pPr marL="1828800" indent="-452755">
              <a:spcBef>
                <a:spcPts val="600"/>
              </a:spcBef>
              <a:spcAft>
                <a:spcPts val="1800"/>
              </a:spcAft>
              <a:defRPr sz="18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r>
              <a:rPr lang="en-US" altLang="zh-CN" sz="900">
                <a:solidFill>
                  <a:srgbClr val="7F7F7F"/>
                </a:solidFill>
                <a:ea typeface="宋体" panose="02010600030101010101" pitchFamily="2" charset="-122"/>
              </a:rPr>
              <a:t>© 2008 Eyeblaster. All rights reserved</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lvl1pPr>
            <a:lvl2pPr marL="685800" indent="-228600">
              <a:spcAft>
                <a:spcPts val="1200"/>
              </a:spcAft>
              <a:defRPr sz="1600"/>
            </a:lvl2pPr>
            <a:lvl3pPr marL="1138555" indent="-228600">
              <a:spcBef>
                <a:spcPts val="600"/>
              </a:spcBef>
              <a:spcAft>
                <a:spcPts val="1200"/>
              </a:spcAft>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EB Orange Spark Agenda">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p:cNvSpPr>
            <a:spLocks noGrp="1"/>
          </p:cNvSpPr>
          <p:nvPr>
            <p:ph idx="1"/>
          </p:nvPr>
        </p:nvSpPr>
        <p:spPr>
          <a:xfrm>
            <a:off x="369516" y="1519823"/>
            <a:ext cx="6625009" cy="3764965"/>
          </a:xfrm>
          <a:prstGeom prst="rect">
            <a:avLst/>
          </a:prstGeom>
        </p:spPr>
        <p:txBody>
          <a:bodyPr/>
          <a:lstStyle>
            <a:lvl1pPr marL="224155" indent="-224155">
              <a:buClr>
                <a:srgbClr val="515151"/>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fld id="{24732412-3105-4EAB-B5C7-C80315BB8CE3}" type="datetimeFigureOut">
              <a:rPr lang="zh-CN" altLang="en-US" smtClean="0"/>
              <a:t>2017/9/8</a:t>
            </a:fld>
            <a:endParaRPr lang="zh-CN" altLang="en-US" dirty="0"/>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lstStyle>
            <a:lvl1pPr>
              <a:defRPr/>
            </a:lvl1pPr>
          </a:lstStyle>
          <a:p>
            <a:fld id="{D741EF21-9F6F-4296-B17A-16400405C9E0}"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B Orange Spark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517" y="610916"/>
            <a:ext cx="8566521" cy="806721"/>
          </a:xfrm>
          <a:prstGeom prst="rect">
            <a:avLst/>
          </a:prstGeom>
        </p:spPr>
        <p:txBody>
          <a:bodyPr/>
          <a:lstStyle>
            <a:lvl1pPr>
              <a:defRPr baseline="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endParaRPr lang="en-US" altLang="zh-CN" sz="900" dirty="0">
              <a:solidFill>
                <a:srgbClr val="7F7F7F"/>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B Orange Spark 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EB Orange Spark Picture Bumper">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6211017" cy="896242"/>
          </a:xfrm>
          <a:prstGeom prst="rect">
            <a:avLst/>
          </a:prstGeom>
        </p:spPr>
        <p:txBody>
          <a:bodyPr anchor="ctr" anchorCtr="0"/>
          <a:lstStyle>
            <a:lvl1pPr algn="l">
              <a:defRPr sz="3600" b="0">
                <a:solidFill>
                  <a:srgbClr val="51515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515151"/>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1371600" indent="-45720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828800" indent="-45275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9"/>
          <p:cNvSpPr/>
          <p:nvPr userDrawn="1"/>
        </p:nvSpPr>
        <p:spPr>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10"/>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10"/>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11"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70833"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lvl1pPr>
          </a:lstStyle>
          <a:p>
            <a:r>
              <a:rPr lang="en-US"/>
              <a:t>Click to edit Master title style</a:t>
            </a:r>
            <a:endParaRPr lang="en-GB"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B 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200" y="2425204"/>
            <a:ext cx="8229600" cy="653550"/>
          </a:xfrm>
          <a:prstGeom prst="rect">
            <a:avLst/>
          </a:prstGeom>
        </p:spPr>
        <p:txBody>
          <a:bodyPr/>
          <a:lstStyle>
            <a:lvl1pPr algn="ctr">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a:t>Click to edit Master title style</a:t>
            </a:r>
            <a:endParaRPr lang="en-GB"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EB White Title Only">
    <p:spTree>
      <p:nvGrpSpPr>
        <p:cNvPr id="1" name=""/>
        <p:cNvGrpSpPr/>
        <p:nvPr/>
      </p:nvGrpSpPr>
      <p:grpSpPr>
        <a:xfrm>
          <a:off x="0" y="0"/>
          <a:ext cx="0" cy="0"/>
          <a:chOff x="0" y="0"/>
          <a:chExt cx="0" cy="0"/>
        </a:xfrm>
      </p:grpSpPr>
      <p:sp>
        <p:nvSpPr>
          <p:cNvPr id="3" name="Rectangle 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370800" y="374400"/>
            <a:ext cx="8292188" cy="676800"/>
          </a:xfrm>
          <a:prstGeom prst="rect">
            <a:avLst/>
          </a:prstGeom>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B Black Spark Agenda">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7" name="Content Placeholder 2"/>
          <p:cNvSpPr>
            <a:spLocks noGrp="1"/>
          </p:cNvSpPr>
          <p:nvPr>
            <p:ph idx="1"/>
          </p:nvPr>
        </p:nvSpPr>
        <p:spPr>
          <a:xfrm>
            <a:off x="369516" y="1519823"/>
            <a:ext cx="6625009" cy="3764965"/>
          </a:xfrm>
          <a:prstGeom prst="rect">
            <a:avLst/>
          </a:prstGeom>
        </p:spPr>
        <p:txBody>
          <a:bodyPr/>
          <a:lstStyle>
            <a:lvl1pPr marL="224155" indent="-224155">
              <a:buClr>
                <a:srgbClr val="F68933"/>
              </a:buClr>
              <a:buSzPct val="125000"/>
              <a:defRPr>
                <a:latin typeface="Arial" panose="020B0604020202020204" pitchFamily="34" charset="0"/>
                <a:cs typeface="Arial" panose="020B0604020202020204" pitchFamily="34" charset="0"/>
              </a:defRPr>
            </a:lvl1pPr>
            <a:lvl2pPr marL="690880" indent="-241300">
              <a:buFontTx/>
              <a:buNone/>
              <a:defRPr>
                <a:latin typeface="Arial" panose="020B0604020202020204" pitchFamily="34" charset="0"/>
                <a:cs typeface="Arial" panose="020B0604020202020204" pitchFamily="34" charset="0"/>
              </a:defRPr>
            </a:lvl2pPr>
            <a:lvl3pPr marL="1138555" indent="-241300">
              <a:buSzPct val="125000"/>
              <a:buFontTx/>
              <a:buNone/>
              <a:defRPr>
                <a:latin typeface="Arial" panose="020B0604020202020204" pitchFamily="34" charset="0"/>
                <a:cs typeface="Arial" panose="020B0604020202020204" pitchFamily="34" charset="0"/>
              </a:defRPr>
            </a:lvl3pPr>
            <a:lvl4pPr marL="1339850" indent="-174625">
              <a:buSzPct val="125000"/>
              <a:buFontTx/>
              <a:buNone/>
              <a:defRPr>
                <a:latin typeface="Arial" panose="020B0604020202020204" pitchFamily="34" charset="0"/>
                <a:cs typeface="Arial" panose="020B0604020202020204" pitchFamily="34" charset="0"/>
              </a:defRPr>
            </a:lvl4pPr>
            <a:lvl5pPr marL="1703705" indent="-174625">
              <a:buSzPct val="125000"/>
              <a:buFontTx/>
              <a:buNone/>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B Black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B Black Text 2 Column">
    <p:spTree>
      <p:nvGrpSpPr>
        <p:cNvPr id="1" name=""/>
        <p:cNvGrpSpPr/>
        <p:nvPr/>
      </p:nvGrpSpPr>
      <p:grpSpPr>
        <a:xfrm>
          <a:off x="0" y="0"/>
          <a:ext cx="0" cy="0"/>
          <a:chOff x="0" y="0"/>
          <a:chExt cx="0" cy="0"/>
        </a:xfrm>
      </p:grpSpPr>
      <p:sp>
        <p:nvSpPr>
          <p:cNvPr id="5"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6"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buClr>
                <a:schemeClr val="accent4"/>
              </a:buClr>
              <a:buSzPct val="125000"/>
              <a:defRPr sz="20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16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4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B Black Title Only">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B Black Sample with Text">
    <p:spTree>
      <p:nvGrpSpPr>
        <p:cNvPr id="1" name=""/>
        <p:cNvGrpSpPr/>
        <p:nvPr/>
      </p:nvGrpSpPr>
      <p:grpSpPr>
        <a:xfrm>
          <a:off x="0" y="0"/>
          <a:ext cx="0" cy="0"/>
          <a:chOff x="0" y="0"/>
          <a:chExt cx="0" cy="0"/>
        </a:xfrm>
      </p:grpSpPr>
      <p:sp>
        <p:nvSpPr>
          <p:cNvPr id="4" name="Rectangle 7"/>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5" name="Rectangle 8"/>
          <p:cNvSpPr/>
          <p:nvPr userDrawn="1"/>
        </p:nvSpPr>
        <p:spPr>
          <a:xfrm>
            <a:off x="0" y="4267200"/>
            <a:ext cx="9144000" cy="1751013"/>
          </a:xfrm>
          <a:prstGeom prst="rect">
            <a:avLst/>
          </a:prstGeom>
          <a:gradFill>
            <a:gsLst>
              <a:gs pos="95000">
                <a:schemeClr val="bg1">
                  <a:alpha val="3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3" name="Title 1"/>
          <p:cNvSpPr>
            <a:spLocks noGrp="1"/>
          </p:cNvSpPr>
          <p:nvPr>
            <p:ph type="title"/>
          </p:nvPr>
        </p:nvSpPr>
        <p:spPr>
          <a:xfrm>
            <a:off x="370799" y="374400"/>
            <a:ext cx="8397419" cy="676800"/>
          </a:xfrm>
          <a:prstGeom prst="rect">
            <a:avLst/>
          </a:prstGeom>
        </p:spPr>
        <p:txBody>
          <a:bodyPr/>
          <a:lstStyle>
            <a:lvl1pPr algn="l">
              <a:defRPr kumimoji="0" lang="en-GB" sz="3600" b="0" i="0" u="none" strike="noStrike" kern="1200" cap="none" spc="0" normalizeH="0" baseline="0" noProof="0" dirty="0" smtClean="0">
                <a:ln>
                  <a:noFill/>
                </a:ln>
                <a:solidFill>
                  <a:srgbClr val="F68933"/>
                </a:solidFill>
                <a:effectLst/>
                <a:uLnTx/>
                <a:uFillTx/>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6"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Clr>
                <a:schemeClr val="accent4"/>
              </a:buClr>
              <a:buSzPct val="125000"/>
              <a:buFont typeface="Arial" panose="020B0604020202020204" pitchFamily="34" charset="0"/>
              <a:buChar char="•"/>
              <a:defRPr sz="2000">
                <a:solidFill>
                  <a:schemeClr val="bg1"/>
                </a:solidFill>
                <a:latin typeface="Arial" panose="020B0604020202020204" pitchFamily="34" charset="0"/>
                <a:cs typeface="Arial" panose="020B0604020202020204" pitchFamily="34" charset="0"/>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B Black Blank">
    <p:spTree>
      <p:nvGrpSpPr>
        <p:cNvPr id="1" name=""/>
        <p:cNvGrpSpPr/>
        <p:nvPr/>
      </p:nvGrpSpPr>
      <p:grpSpPr>
        <a:xfrm>
          <a:off x="0" y="0"/>
          <a:ext cx="0" cy="0"/>
          <a:chOff x="0" y="0"/>
          <a:chExt cx="0" cy="0"/>
        </a:xfrm>
      </p:grpSpPr>
      <p:grpSp>
        <p:nvGrpSpPr>
          <p:cNvPr id="2" name="Group 20"/>
          <p:cNvGrpSpPr/>
          <p:nvPr userDrawn="1"/>
        </p:nvGrpSpPr>
        <p:grpSpPr bwMode="auto">
          <a:xfrm>
            <a:off x="0" y="0"/>
            <a:ext cx="9144000" cy="6858000"/>
            <a:chOff x="0" y="0"/>
            <a:chExt cx="9144000" cy="6858000"/>
          </a:xfrm>
        </p:grpSpPr>
        <p:sp>
          <p:nvSpPr>
            <p:cNvPr id="3" name="Rectangle 8"/>
            <p:cNvSpPr/>
            <p:nvPr userDrawn="1"/>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GB" altLang="zh-CN">
                  <a:solidFill>
                    <a:srgbClr val="FFFFFF"/>
                  </a:solidFill>
                  <a:latin typeface="HelveticaNeueLT Std Lt"/>
                  <a:cs typeface="Arial" panose="020B0604020202020204" pitchFamily="34" charset="0"/>
                </a:rPr>
                <a:t> </a:t>
              </a:r>
            </a:p>
          </p:txBody>
        </p:sp>
        <p:pic>
          <p:nvPicPr>
            <p:cNvPr id="4" name="Picture 9" descr="Bottom-wave-for-dean.png"/>
            <p:cNvPicPr>
              <a:picLocks noChangeAspect="1"/>
            </p:cNvPicPr>
            <p:nvPr userDrawn="1"/>
          </p:nvPicPr>
          <p:blipFill>
            <a:blip r:embed="rId2">
              <a:lum bright="100000" contrast="-100000"/>
              <a:extLst>
                <a:ext uri="{28A0092B-C50C-407E-A947-70E740481C1C}">
                  <a14:useLocalDpi xmlns:a14="http://schemas.microsoft.com/office/drawing/2010/main" val="0"/>
                </a:ext>
              </a:extLst>
            </a:blip>
            <a:srcRect l="-1044" t="-6880" r="641" b="-1041"/>
            <a:stretch>
              <a:fillRect/>
            </a:stretch>
          </p:blipFill>
          <p:spPr bwMode="invGray">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top-wave-for-Dean.png"/>
            <p:cNvPicPr>
              <a:picLocks noChangeAspect="1"/>
            </p:cNvPicPr>
            <p:nvPr userDrawn="1"/>
          </p:nvPicPr>
          <p:blipFill>
            <a:blip r:embed="rId3">
              <a:lum bright="20000" contrast="80000"/>
              <a:extLst>
                <a:ext uri="{28A0092B-C50C-407E-A947-70E740481C1C}">
                  <a14:useLocalDpi xmlns:a14="http://schemas.microsoft.com/office/drawing/2010/main" val="0"/>
                </a:ext>
              </a:extLst>
            </a:blip>
            <a:srcRect t="1216" r="-7225"/>
            <a:stretch>
              <a:fillRect/>
            </a:stretch>
          </p:blipFill>
          <p:spPr bwMode="invGray">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0"/>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5" descr="\\eyestore\Home\ori.carmon\Re-Branding\logos new Mortar\Logo white.w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B Black Spark Title Only">
    <p:spTree>
      <p:nvGrpSpPr>
        <p:cNvPr id="1" name=""/>
        <p:cNvGrpSpPr/>
        <p:nvPr/>
      </p:nvGrpSpPr>
      <p:grpSpPr>
        <a:xfrm>
          <a:off x="0" y="0"/>
          <a:ext cx="0" cy="0"/>
          <a:chOff x="0" y="0"/>
          <a:chExt cx="0" cy="0"/>
        </a:xfrm>
      </p:grpSpPr>
      <p:sp>
        <p:nvSpPr>
          <p:cNvPr id="6" name="Title 1"/>
          <p:cNvSpPr>
            <a:spLocks noGrp="1"/>
          </p:cNvSpPr>
          <p:nvPr>
            <p:ph type="title"/>
          </p:nvPr>
        </p:nvSpPr>
        <p:spPr>
          <a:xfrm>
            <a:off x="369517" y="610916"/>
            <a:ext cx="8566521" cy="806721"/>
          </a:xfrm>
          <a:prstGeom prst="rect">
            <a:avLst/>
          </a:prstGeom>
        </p:spPr>
        <p:txBody>
          <a:bodyPr/>
          <a:lstStyle>
            <a:lvl1pPr>
              <a:defRPr>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0"/>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B Black Text">
    <p:spTree>
      <p:nvGrpSpPr>
        <p:cNvPr id="1" name=""/>
        <p:cNvGrpSpPr/>
        <p:nvPr/>
      </p:nvGrpSpPr>
      <p:grpSpPr>
        <a:xfrm>
          <a:off x="0" y="0"/>
          <a:ext cx="0" cy="0"/>
          <a:chOff x="0" y="0"/>
          <a:chExt cx="0" cy="0"/>
        </a:xfrm>
      </p:grpSpPr>
      <p:sp>
        <p:nvSpPr>
          <p:cNvPr id="4" name="Rectangle 9"/>
          <p:cNvSpPr/>
          <p:nvPr userDrawn="1"/>
        </p:nvSpPr>
        <p:spPr bwMode="ltGray">
          <a:xfrm>
            <a:off x="0" y="315913"/>
            <a:ext cx="9144000" cy="762000"/>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12" name="Title 1"/>
          <p:cNvSpPr>
            <a:spLocks noGrp="1"/>
          </p:cNvSpPr>
          <p:nvPr>
            <p:ph type="title"/>
          </p:nvPr>
        </p:nvSpPr>
        <p:spPr>
          <a:xfrm>
            <a:off x="370800" y="374400"/>
            <a:ext cx="8292188" cy="676800"/>
          </a:xfrm>
          <a:prstGeom prst="rect">
            <a:avLst/>
          </a:prstGeom>
        </p:spPr>
        <p:txBody>
          <a:bodyPr/>
          <a:lstStyle>
            <a:lvl1pPr algn="l">
              <a:defRPr sz="3600">
                <a:solidFill>
                  <a:srgbClr val="F6893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8"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buClr>
                <a:schemeClr val="accent4"/>
              </a:buClr>
              <a:buSzPct val="125000"/>
              <a:defRPr sz="2800">
                <a:solidFill>
                  <a:schemeClr val="bg1"/>
                </a:solidFill>
                <a:latin typeface="Arial" panose="020B0604020202020204" pitchFamily="34" charset="0"/>
                <a:cs typeface="Arial" panose="020B0604020202020204" pitchFamily="34" charset="0"/>
              </a:defRPr>
            </a:lvl1pPr>
            <a:lvl2pPr marL="914400" indent="0">
              <a:spcBef>
                <a:spcPts val="600"/>
              </a:spcBef>
              <a:spcAft>
                <a:spcPts val="1800"/>
              </a:spcAft>
              <a:buNone/>
              <a:defRPr sz="2000">
                <a:solidFill>
                  <a:schemeClr val="bg1"/>
                </a:solidFill>
                <a:latin typeface="Arial" panose="020B0604020202020204" pitchFamily="34" charset="0"/>
                <a:cs typeface="Arial" panose="020B0604020202020204" pitchFamily="34" charset="0"/>
              </a:defRPr>
            </a:lvl2pPr>
            <a:lvl3pPr marL="1377950" indent="-1905">
              <a:spcBef>
                <a:spcPts val="600"/>
              </a:spcBef>
              <a:spcAft>
                <a:spcPts val="1800"/>
              </a:spcAft>
              <a:buNone/>
              <a:defRPr sz="1800">
                <a:solidFill>
                  <a:schemeClr val="bg1"/>
                </a:solidFill>
                <a:latin typeface="Arial" panose="020B0604020202020204" pitchFamily="34" charset="0"/>
                <a:cs typeface="Arial" panose="020B0604020202020204" pitchFamily="34" charset="0"/>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marR="0" indent="0" algn="l" defTabSz="914400" rtl="0" eaLnBrk="1" fontAlgn="auto" latinLnBrk="0" hangingPunct="1">
              <a:lnSpc>
                <a:spcPct val="100000"/>
              </a:lnSpc>
              <a:spcBef>
                <a:spcPts val="600"/>
              </a:spcBef>
              <a:spcAft>
                <a:spcPts val="1800"/>
              </a:spcAft>
              <a:buClr>
                <a:srgbClr val="F18B1E"/>
              </a:buClr>
              <a:buSzPct val="125000"/>
              <a:buFontTx/>
              <a:buNone/>
              <a:defRPr sz="2000">
                <a:solidFill>
                  <a:srgbClr val="515151"/>
                </a:solidFill>
              </a:defRPr>
            </a:lvl2pPr>
            <a:lvl3pPr marL="1828800" indent="-45275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 Second level Second level Second level Second level </a:t>
            </a:r>
          </a:p>
          <a:p>
            <a:pPr lvl="1"/>
            <a:endParaRPr lang="en-US" dirty="0"/>
          </a:p>
          <a:p>
            <a:pPr lvl="1"/>
            <a:endParaRPr lang="en-US" dirty="0"/>
          </a:p>
          <a:p>
            <a:pPr lvl="1"/>
            <a:endParaRPr lang="en-US" dirty="0"/>
          </a:p>
          <a:p>
            <a:pPr lvl="1"/>
            <a:r>
              <a:rPr lang="en-US" dirty="0"/>
              <a:t> </a:t>
            </a:r>
          </a:p>
          <a:p>
            <a:pPr lvl="2"/>
            <a:r>
              <a:rPr lang="en-US" dirty="0"/>
              <a:t>Third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1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10"/>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14"/>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dirty="0"/>
              <a:t>Click to edit Master title style</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dirty="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dirty="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B Black Spark Blank">
    <p:spTree>
      <p:nvGrpSpPr>
        <p:cNvPr id="1" name=""/>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50" t="-6880"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19"/>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buClr>
                <a:srgbClr val="F18B1E"/>
              </a:buClr>
              <a:defRPr/>
            </a:lvl1pPr>
            <a:lvl2pPr marL="538480" indent="0">
              <a:spcBef>
                <a:spcPts val="400"/>
              </a:spcBef>
              <a:buClr>
                <a:srgbClr val="F18B1E"/>
              </a:buClr>
              <a:defRPr/>
            </a:lvl2pPr>
            <a:lvl3pPr>
              <a:buClr>
                <a:srgbClr val="F18B1E"/>
              </a:buClr>
              <a:defRPr/>
            </a:lvl3pPr>
            <a:lvl4pPr>
              <a:buClr>
                <a:srgbClr val="F18B1E"/>
              </a:buClr>
              <a:defRPr/>
            </a:lvl4pPr>
            <a:lvl5pPr>
              <a:buClr>
                <a:srgbClr val="F18B1E"/>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70800" y="1216800"/>
            <a:ext cx="4113518"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0934" y="1229326"/>
            <a:ext cx="4038600" cy="4920953"/>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2044" y="1221963"/>
            <a:ext cx="4114800"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2044" y="1861725"/>
            <a:ext cx="4102274" cy="4263502"/>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70285" y="1221963"/>
            <a:ext cx="4041775" cy="639762"/>
          </a:xfrm>
        </p:spPr>
        <p:txBody>
          <a:bodyPr/>
          <a:lstStyle>
            <a:lvl1pPr marL="0" indent="0">
              <a:buNone/>
              <a:defRPr sz="2000" b="1">
                <a:solidFill>
                  <a:srgbClr val="99A28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70285" y="1861725"/>
            <a:ext cx="4041775" cy="4276028"/>
          </a:xfrm>
        </p:spPr>
        <p:txBody>
          <a:bodyPr/>
          <a:lstStyle>
            <a:lvl1pPr>
              <a:spcBef>
                <a:spcPts val="1200"/>
              </a:spcBef>
              <a:defRPr sz="2000"/>
            </a:lvl1pPr>
            <a:lvl2pPr>
              <a:spcBef>
                <a:spcPts val="400"/>
              </a:spcBef>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blank)">
    <p:spTree>
      <p:nvGrpSpPr>
        <p:cNvPr id="1" name=""/>
        <p:cNvGrpSpPr/>
        <p:nvPr/>
      </p:nvGrpSpPr>
      <p:grpSpPr>
        <a:xfrm>
          <a:off x="0" y="0"/>
          <a:ext cx="0" cy="0"/>
          <a:chOff x="0" y="0"/>
          <a:chExt cx="0" cy="0"/>
        </a:xfrm>
      </p:grpSpPr>
      <p:sp>
        <p:nvSpPr>
          <p:cNvPr id="3"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4"/>
          <p:cNvSpPr/>
          <p:nvPr userDrawn="1"/>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7" name="Straight Connector 25"/>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Rectangle 28"/>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3" name="Picture 21" descr="Bottom-wave-for-dean.png"/>
          <p:cNvPicPr>
            <a:picLocks noChangeAspect="1"/>
          </p:cNvPicPr>
          <p:nvPr userDrawn="1"/>
        </p:nvPicPr>
        <p:blipFill>
          <a:blip r:embed="rId2">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3" descr="top-wave-for-Dean.png"/>
          <p:cNvPicPr>
            <a:picLocks noChangeAspect="1"/>
          </p:cNvPicPr>
          <p:nvPr userDrawn="1"/>
        </p:nvPicPr>
        <p:blipFill>
          <a:blip r:embed="rId3">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24"/>
          <p:cNvCxnSpPr/>
          <p:nvPr userDrawn="1"/>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48389" cy="676800"/>
          </a:xfrm>
        </p:spPr>
        <p:txBody>
          <a:bodyPr/>
          <a:lstStyle>
            <a:lvl1pPr algn="l">
              <a:defRPr sz="3600" b="0"/>
            </a:lvl1pPr>
          </a:lstStyle>
          <a:p>
            <a:r>
              <a:rPr lang="en-US" dirty="0"/>
              <a:t>Click to edit Master title style</a:t>
            </a:r>
          </a:p>
        </p:txBody>
      </p:sp>
      <p:sp>
        <p:nvSpPr>
          <p:cNvPr id="3" name="Content Placeholder 2"/>
          <p:cNvSpPr>
            <a:spLocks noGrp="1"/>
          </p:cNvSpPr>
          <p:nvPr>
            <p:ph idx="1"/>
          </p:nvPr>
        </p:nvSpPr>
        <p:spPr>
          <a:xfrm>
            <a:off x="370800" y="1216799"/>
            <a:ext cx="8223337" cy="3054575"/>
          </a:xfrm>
        </p:spPr>
        <p:txBody>
          <a:bodyPr/>
          <a:lstStyle>
            <a:lvl1pPr>
              <a:defRPr sz="20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70800" y="4321479"/>
            <a:ext cx="8260915" cy="1804684"/>
          </a:xfrm>
        </p:spPr>
        <p:txBody>
          <a:bodyPr/>
          <a:lstStyle>
            <a:lvl1pPr marL="263525" indent="-263525">
              <a:buFont typeface="Arial" panose="020B0604020202020204" pitchFamily="34" charset="0"/>
              <a:buChar char="•"/>
              <a:defRPr sz="2000"/>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B Black Spark Picture Bumper">
    <p:spTree>
      <p:nvGrpSpPr>
        <p:cNvPr id="1" name=""/>
        <p:cNvGrpSpPr/>
        <p:nvPr/>
      </p:nvGrpSpPr>
      <p:grpSpPr>
        <a:xfrm>
          <a:off x="0" y="0"/>
          <a:ext cx="0" cy="0"/>
          <a:chOff x="0" y="0"/>
          <a:chExt cx="0" cy="0"/>
        </a:xfrm>
      </p:grpSpPr>
      <p:sp>
        <p:nvSpPr>
          <p:cNvPr id="8" name="Title 1"/>
          <p:cNvSpPr>
            <a:spLocks noGrp="1"/>
          </p:cNvSpPr>
          <p:nvPr>
            <p:ph type="title"/>
          </p:nvPr>
        </p:nvSpPr>
        <p:spPr>
          <a:xfrm>
            <a:off x="2644058" y="1092896"/>
            <a:ext cx="6211017" cy="896242"/>
          </a:xfrm>
          <a:prstGeom prst="rect">
            <a:avLst/>
          </a:prstGeom>
        </p:spPr>
        <p:txBody>
          <a:bodyPr anchor="ctr" anchorCtr="0"/>
          <a:lstStyle>
            <a:lvl1pPr algn="l">
              <a:defRPr sz="3600" b="0" baseline="0">
                <a:solidFill>
                  <a:srgbClr val="F68933"/>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9" name="Picture Placeholder 2"/>
          <p:cNvSpPr>
            <a:spLocks noGrp="1"/>
          </p:cNvSpPr>
          <p:nvPr>
            <p:ph type="pic" idx="1"/>
          </p:nvPr>
        </p:nvSpPr>
        <p:spPr>
          <a:xfrm>
            <a:off x="2776538" y="1909762"/>
            <a:ext cx="5866420" cy="240506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10" name="Text Placeholder 3"/>
          <p:cNvSpPr>
            <a:spLocks noGrp="1"/>
          </p:cNvSpPr>
          <p:nvPr>
            <p:ph type="body" sz="half" idx="2"/>
          </p:nvPr>
        </p:nvSpPr>
        <p:spPr>
          <a:xfrm>
            <a:off x="2676141" y="4519478"/>
            <a:ext cx="6178933" cy="614497"/>
          </a:xfrm>
          <a:prstGeom prst="rect">
            <a:avLst/>
          </a:prstGeom>
        </p:spPr>
        <p:txBody>
          <a:bodyPr/>
          <a:lstStyle>
            <a:lvl1pPr marL="224155" indent="-224155">
              <a:buClr>
                <a:srgbClr val="F68933"/>
              </a:buClr>
              <a:buFont typeface="Arial" panose="020B0604020202020204" pitchFamily="34" charset="0"/>
              <a:buChar char="•"/>
              <a:defRPr lang="en-US" sz="2000" kern="1200" dirty="0" smtClean="0">
                <a:solidFill>
                  <a:schemeClr val="bg1"/>
                </a:solidFill>
                <a:latin typeface="Arial" panose="020B0604020202020204" pitchFamily="34" charset="0"/>
                <a:ea typeface="+mn-ea"/>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370800" y="1216800"/>
            <a:ext cx="4122976" cy="4900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63370" y="1216800"/>
            <a:ext cx="4017376" cy="49258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370799" y="374400"/>
            <a:ext cx="8460049" cy="676800"/>
          </a:xfrm>
        </p:spPr>
        <p:txBody>
          <a:bodyPr/>
          <a:lstStyle/>
          <a:p>
            <a:r>
              <a:rPr lang="en-US" dirty="0"/>
              <a:t>Click to edit Master title style</a:t>
            </a:r>
            <a:endParaRPr lang="en-GB"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70799" y="374400"/>
            <a:ext cx="8510153" cy="676800"/>
          </a:xfrm>
        </p:spPr>
        <p:txBody>
          <a:bodyPr/>
          <a:lstStyle/>
          <a:p>
            <a:r>
              <a:rPr lang="en-US"/>
              <a:t>Click to edit Master title style</a:t>
            </a:r>
            <a:endParaRPr lang="en-GB"/>
          </a:p>
        </p:txBody>
      </p:sp>
      <p:sp>
        <p:nvSpPr>
          <p:cNvPr id="3" name="Content Placeholder 2"/>
          <p:cNvSpPr>
            <a:spLocks noGrp="1"/>
          </p:cNvSpPr>
          <p:nvPr>
            <p:ph sz="half" idx="1"/>
          </p:nvPr>
        </p:nvSpPr>
        <p:spPr>
          <a:xfrm>
            <a:off x="370800" y="1216800"/>
            <a:ext cx="4213726" cy="4946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quarter" idx="2"/>
          </p:nvPr>
        </p:nvSpPr>
        <p:spPr>
          <a:xfrm>
            <a:off x="4762800" y="1224419"/>
            <a:ext cx="3898900" cy="30344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4"/>
          <p:cNvSpPr>
            <a:spLocks noGrp="1"/>
          </p:cNvSpPr>
          <p:nvPr>
            <p:ph sz="quarter" idx="3"/>
          </p:nvPr>
        </p:nvSpPr>
        <p:spPr>
          <a:xfrm>
            <a:off x="4762800" y="4287230"/>
            <a:ext cx="3898900" cy="1875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70800" y="374400"/>
            <a:ext cx="8229600" cy="676800"/>
          </a:xfrm>
        </p:spPr>
        <p:txBody>
          <a:bodyPr/>
          <a:lstStyle/>
          <a:p>
            <a:r>
              <a:rPr lang="en-US" dirty="0"/>
              <a:t>Click to edit Master title style</a:t>
            </a:r>
            <a:endParaRPr lang="en-GB" dirty="0"/>
          </a:p>
        </p:txBody>
      </p:sp>
      <p:sp>
        <p:nvSpPr>
          <p:cNvPr id="3" name="Chart Placeholder 2"/>
          <p:cNvSpPr>
            <a:spLocks noGrp="1"/>
          </p:cNvSpPr>
          <p:nvPr>
            <p:ph type="chart" idx="1"/>
          </p:nvPr>
        </p:nvSpPr>
        <p:spPr>
          <a:xfrm>
            <a:off x="370800" y="1216800"/>
            <a:ext cx="8229600" cy="3079627"/>
          </a:xfrm>
        </p:spPr>
        <p:txBody>
          <a:bodyPr/>
          <a:lstStyle/>
          <a:p>
            <a:pPr lvl="0"/>
            <a:endParaRPr lang="en-GB" noProof="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4058" y="1092896"/>
            <a:ext cx="5998901" cy="566738"/>
          </a:xfrm>
          <a:prstGeom prst="rect">
            <a:avLst/>
          </a:prstGeom>
        </p:spPr>
        <p:txBody>
          <a:bodyPr anchor="t"/>
          <a:lstStyle>
            <a:lvl1pPr algn="l">
              <a:defRPr sz="3200" b="0">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Picture Placeholder 2"/>
          <p:cNvSpPr>
            <a:spLocks noGrp="1"/>
          </p:cNvSpPr>
          <p:nvPr>
            <p:ph type="pic" idx="1"/>
          </p:nvPr>
        </p:nvSpPr>
        <p:spPr>
          <a:xfrm>
            <a:off x="2731739" y="1816274"/>
            <a:ext cx="5911219" cy="2430050"/>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644058" y="4359058"/>
            <a:ext cx="5486400" cy="1725460"/>
          </a:xfrm>
          <a:prstGeom prst="rect">
            <a:avLst/>
          </a:prstGeom>
        </p:spPr>
        <p:txBody>
          <a:bodyPr/>
          <a:lstStyle>
            <a:lvl1pPr marL="0" indent="0">
              <a:buNone/>
              <a:defRPr sz="2000">
                <a:latin typeface="Arial" panose="020B0604020202020204" pitchFamily="34" charset="0"/>
                <a:cs typeface="Arial" panose="020B06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EB White Title Only">
    <p:spTree>
      <p:nvGrpSpPr>
        <p:cNvPr id="1" name=""/>
        <p:cNvGrpSpPr/>
        <p:nvPr/>
      </p:nvGrpSpPr>
      <p:grpSpPr>
        <a:xfrm>
          <a:off x="0" y="0"/>
          <a:ext cx="0" cy="0"/>
          <a:chOff x="0" y="0"/>
          <a:chExt cx="0" cy="0"/>
        </a:xfrm>
      </p:grpSpPr>
      <p:sp>
        <p:nvSpPr>
          <p:cNvPr id="3"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p:txBody>
          <a:bodyPr/>
          <a:lstStyle>
            <a:lvl1pPr>
              <a:defRPr>
                <a:latin typeface="+mj-lt"/>
              </a:defRPr>
            </a:lvl1pPr>
          </a:lstStyle>
          <a:p>
            <a:r>
              <a:rPr lang="en-US" noProof="0"/>
              <a:t>Click to edit Master title style</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B White Text">
    <p:spTree>
      <p:nvGrpSpPr>
        <p:cNvPr id="1" name=""/>
        <p:cNvGrpSpPr/>
        <p:nvPr/>
      </p:nvGrpSpPr>
      <p:grpSpPr>
        <a:xfrm>
          <a:off x="0" y="0"/>
          <a:ext cx="0" cy="0"/>
          <a:chOff x="0" y="0"/>
          <a:chExt cx="0" cy="0"/>
        </a:xfrm>
      </p:grpSpPr>
      <p:sp>
        <p:nvSpPr>
          <p:cNvPr id="4"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p:txBody>
          <a:bodyPr/>
          <a:lstStyle/>
          <a:p>
            <a:r>
              <a:rPr lang="en-US" noProof="0"/>
              <a:t>Click to edit Master title style</a:t>
            </a:r>
          </a:p>
        </p:txBody>
      </p:sp>
      <p:sp>
        <p:nvSpPr>
          <p:cNvPr id="12" name="Content Placeholder 2"/>
          <p:cNvSpPr>
            <a:spLocks noGrp="1"/>
          </p:cNvSpPr>
          <p:nvPr>
            <p:ph idx="1"/>
          </p:nvPr>
        </p:nvSpPr>
        <p:spPr>
          <a:xfrm>
            <a:off x="370800" y="1216799"/>
            <a:ext cx="8292188" cy="4991914"/>
          </a:xfrm>
          <a:prstGeom prst="rect">
            <a:avLst/>
          </a:prstGeom>
        </p:spPr>
        <p:txBody>
          <a:bodyPr/>
          <a:lstStyle>
            <a:lvl1pPr marL="457200" indent="-457200">
              <a:spcBef>
                <a:spcPts val="600"/>
              </a:spcBef>
              <a:defRPr sz="2800">
                <a:solidFill>
                  <a:srgbClr val="515151"/>
                </a:solidFill>
              </a:defRPr>
            </a:lvl1pPr>
            <a:lvl2pPr marL="914400" indent="0">
              <a:spcAft>
                <a:spcPts val="1800"/>
              </a:spcAft>
              <a:defRPr sz="2000">
                <a:solidFill>
                  <a:srgbClr val="515151"/>
                </a:solidFill>
              </a:defRPr>
            </a:lvl2pPr>
            <a:lvl3pPr marL="1377950" indent="-1905">
              <a:spcBef>
                <a:spcPts val="600"/>
              </a:spcBef>
              <a:spcAft>
                <a:spcPts val="1800"/>
              </a:spcAft>
              <a:defRPr sz="18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B White Text 2 Column">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6" name="Picture 5" descr="\\eyestore\Home\ori.carmon\Re-Branding\logos new Mortar\Logo white.w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6"/>
          <p:cNvSpPr txBox="1"/>
          <p:nvPr userDrawn="1"/>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900">
                <a:solidFill>
                  <a:srgbClr val="8A8A8A"/>
                </a:solidFill>
                <a:ea typeface="宋体" panose="02010600030101010101" pitchFamily="2" charset="-122"/>
              </a:rPr>
              <a:t>© 2008 Eyeblaster. All rights reserved</a:t>
            </a:r>
          </a:p>
        </p:txBody>
      </p:sp>
      <p:sp>
        <p:nvSpPr>
          <p:cNvPr id="2" name="Title 1"/>
          <p:cNvSpPr>
            <a:spLocks noGrp="1"/>
          </p:cNvSpPr>
          <p:nvPr>
            <p:ph type="title"/>
          </p:nvPr>
        </p:nvSpPr>
        <p:spPr>
          <a:xfrm>
            <a:off x="370800" y="374400"/>
            <a:ext cx="8292188" cy="676800"/>
          </a:xfrm>
        </p:spPr>
        <p:txBody>
          <a:bodyPr/>
          <a:lstStyle/>
          <a:p>
            <a:r>
              <a:rPr lang="en-US" noProof="0"/>
              <a:t>Click to edit Master title style</a:t>
            </a:r>
          </a:p>
        </p:txBody>
      </p:sp>
      <p:sp>
        <p:nvSpPr>
          <p:cNvPr id="12" name="Content Placeholder 2"/>
          <p:cNvSpPr>
            <a:spLocks noGrp="1"/>
          </p:cNvSpPr>
          <p:nvPr>
            <p:ph idx="1"/>
          </p:nvPr>
        </p:nvSpPr>
        <p:spPr>
          <a:xfrm>
            <a:off x="370800"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
        <p:nvSpPr>
          <p:cNvPr id="7" name="Content Placeholder 2"/>
          <p:cNvSpPr>
            <a:spLocks noGrp="1"/>
          </p:cNvSpPr>
          <p:nvPr>
            <p:ph idx="10"/>
          </p:nvPr>
        </p:nvSpPr>
        <p:spPr>
          <a:xfrm>
            <a:off x="4731068" y="1216799"/>
            <a:ext cx="3931920" cy="4991914"/>
          </a:xfrm>
          <a:prstGeom prst="rect">
            <a:avLst/>
          </a:prstGeom>
        </p:spPr>
        <p:txBody>
          <a:bodyPr/>
          <a:lstStyle>
            <a:lvl1pPr marL="457200" indent="-457200">
              <a:spcBef>
                <a:spcPts val="600"/>
              </a:spcBef>
              <a:defRPr sz="2000">
                <a:solidFill>
                  <a:srgbClr val="515151"/>
                </a:solidFill>
              </a:defRPr>
            </a:lvl1pPr>
            <a:lvl2pPr marL="914400" indent="0">
              <a:spcAft>
                <a:spcPts val="1800"/>
              </a:spcAft>
              <a:defRPr sz="1600">
                <a:solidFill>
                  <a:srgbClr val="515151"/>
                </a:solidFill>
              </a:defRPr>
            </a:lvl2pPr>
            <a:lvl3pPr marL="1377950" indent="-1905">
              <a:spcBef>
                <a:spcPts val="600"/>
              </a:spcBef>
              <a:spcAft>
                <a:spcPts val="18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EB White Blank">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994525" y="-1090613"/>
            <a:ext cx="2286000" cy="1714501"/>
            <a:chOff x="0" y="0"/>
            <a:chExt cx="9144000" cy="6858000"/>
          </a:xfrm>
        </p:grpSpPr>
        <p:sp>
          <p:nvSpPr>
            <p:cNvPr id="3" name="Rectangle 2"/>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4" name="Picture 15" descr="Bottom-wave-for-dean.png"/>
            <p:cNvPicPr>
              <a:picLocks noChangeAspect="1"/>
            </p:cNvPicPr>
            <p:nvPr/>
          </p:nvPicPr>
          <p:blipFill>
            <a:blip r:embed="rId2">
              <a:lum bright="-80000" contrast="60000"/>
              <a:extLst>
                <a:ext uri="{28A0092B-C50C-407E-A947-70E740481C1C}">
                  <a14:useLocalDpi xmlns:a14="http://schemas.microsoft.com/office/drawing/2010/main" val="0"/>
                </a:ext>
              </a:extLst>
            </a:blip>
            <a:srcRect l="-1044" t="-6880" r="641" b="-1041"/>
            <a:stretch>
              <a:fillRect/>
            </a:stretch>
          </p:blipFill>
          <p:spPr bwMode="auto">
            <a:xfrm>
              <a:off x="0" y="3858038"/>
              <a:ext cx="9144000" cy="299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top-wave-for-Dean.png"/>
            <p:cNvPicPr>
              <a:picLocks noChangeAspect="1"/>
            </p:cNvPicPr>
            <p:nvPr/>
          </p:nvPicPr>
          <p:blipFill>
            <a:blip r:embed="rId3">
              <a:lum bright="-76000" contrast="70000"/>
              <a:extLst>
                <a:ext uri="{28A0092B-C50C-407E-A947-70E740481C1C}">
                  <a14:useLocalDpi xmlns:a14="http://schemas.microsoft.com/office/drawing/2010/main" val="0"/>
                </a:ext>
              </a:extLst>
            </a:blip>
            <a:srcRect r="-7225"/>
            <a:stretch>
              <a:fillRect/>
            </a:stretch>
          </p:blipFill>
          <p:spPr bwMode="auto">
            <a:xfrm>
              <a:off x="0" y="0"/>
              <a:ext cx="9144000" cy="330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17"/>
            <p:cNvCxnSpPr/>
            <p:nvPr/>
          </p:nvCxnSpPr>
          <p:spPr>
            <a:xfrm>
              <a:off x="0" y="6007100"/>
              <a:ext cx="9144000"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EB White Text + Bottom Line">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7" name="Rectangle 6"/>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779963"/>
            <a:ext cx="8260915" cy="995362"/>
          </a:xfrm>
          <a:prstGeom prst="rect">
            <a:avLst/>
          </a:prstGeom>
        </p:spPr>
        <p:txBody>
          <a:bodyPr anchor="ctr" anchorCtr="0"/>
          <a:lstStyle>
            <a:lvl1pPr marL="0" indent="0" algn="ctr">
              <a:buFontTx/>
              <a:buNone/>
              <a:defRPr sz="32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6" name="Content Placeholder 2"/>
          <p:cNvSpPr>
            <a:spLocks noGrp="1"/>
          </p:cNvSpPr>
          <p:nvPr>
            <p:ph idx="1"/>
          </p:nvPr>
        </p:nvSpPr>
        <p:spPr>
          <a:xfrm>
            <a:off x="370800" y="1216799"/>
            <a:ext cx="8292188" cy="3054575"/>
          </a:xfrm>
          <a:prstGeom prst="rect">
            <a:avLst/>
          </a:prstGeom>
        </p:spPr>
        <p:txBody>
          <a:bodyPr/>
          <a:lstStyle>
            <a:lvl1pPr marL="224155" indent="-224155">
              <a:spcBef>
                <a:spcPts val="600"/>
              </a:spcBef>
              <a:defRPr sz="2000">
                <a:solidFill>
                  <a:srgbClr val="515151"/>
                </a:solidFill>
              </a:defRPr>
            </a:lvl1pPr>
            <a:lvl2pPr marL="685800" indent="-228600">
              <a:spcAft>
                <a:spcPts val="1200"/>
              </a:spcAft>
              <a:defRPr sz="1600">
                <a:solidFill>
                  <a:srgbClr val="515151"/>
                </a:solidFill>
              </a:defRPr>
            </a:lvl2pPr>
            <a:lvl3pPr marL="1138555" indent="-228600">
              <a:spcBef>
                <a:spcPts val="600"/>
              </a:spcBef>
              <a:spcAft>
                <a:spcPts val="1200"/>
              </a:spcAft>
              <a:defRPr sz="1400">
                <a:solidFill>
                  <a:srgbClr val="515151"/>
                </a:solidFill>
              </a:defRPr>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B White Sample with Text">
    <p:spTree>
      <p:nvGrpSpPr>
        <p:cNvPr id="1" name=""/>
        <p:cNvGrpSpPr/>
        <p:nvPr/>
      </p:nvGrpSpPr>
      <p:grpSpPr>
        <a:xfrm>
          <a:off x="0" y="0"/>
          <a:ext cx="0" cy="0"/>
          <a:chOff x="0" y="0"/>
          <a:chExt cx="0" cy="0"/>
        </a:xfrm>
      </p:grpSpPr>
      <p:sp>
        <p:nvSpPr>
          <p:cNvPr id="5" name="Rectangle 9"/>
          <p:cNvSpPr/>
          <p:nvPr userDrawn="1"/>
        </p:nvSpPr>
        <p:spPr>
          <a:xfrm>
            <a:off x="0" y="316199"/>
            <a:ext cx="9144000" cy="761973"/>
          </a:xfrm>
          <a:prstGeom prst="rect">
            <a:avLst/>
          </a:prstGeom>
          <a:gradFill>
            <a:gsLst>
              <a:gs pos="95000">
                <a:schemeClr val="tx1">
                  <a:alpha val="5000"/>
                </a:schemeClr>
              </a:gs>
              <a:gs pos="30000">
                <a:schemeClr val="tx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6" name="Rectangle 5"/>
          <p:cNvSpPr/>
          <p:nvPr userDrawn="1"/>
        </p:nvSpPr>
        <p:spPr>
          <a:xfrm>
            <a:off x="0" y="4267201"/>
            <a:ext cx="9144000" cy="1751462"/>
          </a:xfrm>
          <a:prstGeom prst="rect">
            <a:avLst/>
          </a:prstGeom>
          <a:gradFill>
            <a:gsLst>
              <a:gs pos="95000">
                <a:schemeClr val="tx1">
                  <a:alpha val="2000"/>
                </a:schemeClr>
              </a:gs>
              <a:gs pos="30000">
                <a:schemeClr val="tx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 name="Title 1"/>
          <p:cNvSpPr>
            <a:spLocks noGrp="1"/>
          </p:cNvSpPr>
          <p:nvPr>
            <p:ph type="title"/>
          </p:nvPr>
        </p:nvSpPr>
        <p:spPr>
          <a:xfrm>
            <a:off x="370800" y="374400"/>
            <a:ext cx="8248389" cy="676800"/>
          </a:xfrm>
        </p:spPr>
        <p:txBody>
          <a:bodyPr/>
          <a:lstStyle>
            <a:lvl1pPr algn="l">
              <a:defRPr sz="3600" b="0"/>
            </a:lvl1pPr>
          </a:lstStyle>
          <a:p>
            <a:r>
              <a:rPr lang="en-US" noProof="0"/>
              <a:t>Click to edit Master title style</a:t>
            </a:r>
          </a:p>
        </p:txBody>
      </p:sp>
      <p:sp>
        <p:nvSpPr>
          <p:cNvPr id="4" name="Text Placeholder 3"/>
          <p:cNvSpPr>
            <a:spLocks noGrp="1"/>
          </p:cNvSpPr>
          <p:nvPr>
            <p:ph type="body" sz="half" idx="2"/>
          </p:nvPr>
        </p:nvSpPr>
        <p:spPr>
          <a:xfrm>
            <a:off x="370800" y="4283242"/>
            <a:ext cx="8260915" cy="1971508"/>
          </a:xfrm>
          <a:prstGeom prst="rect">
            <a:avLst/>
          </a:prstGeom>
        </p:spPr>
        <p:txBody>
          <a:bodyPr anchor="t" anchorCtr="0"/>
          <a:lstStyle>
            <a:lvl1pPr marL="224155" indent="-224155" algn="l">
              <a:buFont typeface="Arial" panose="020B0604020202020204" pitchFamily="34" charset="0"/>
              <a:buChar char="•"/>
              <a:defRPr sz="2000">
                <a:solidFill>
                  <a:srgbClr val="515151"/>
                </a:solidFill>
              </a:defRPr>
            </a:lvl1pPr>
            <a:lvl2pPr marL="802005" indent="-263525">
              <a:buNone/>
              <a:defRPr sz="1600"/>
            </a:lvl2pPr>
            <a:lvl3pPr marL="989330" indent="-187325">
              <a:buFont typeface="Arial" panose="020B0604020202020204" pitchFamily="34" charset="0"/>
              <a:buChar char="•"/>
              <a:defRPr sz="1400"/>
            </a:lvl3pPr>
            <a:lvl4pPr marL="1339850" indent="-174625">
              <a:buFont typeface="Arial" panose="020B0604020202020204" pitchFamily="34" charset="0"/>
              <a:buChar char="•"/>
              <a:defRPr sz="1400"/>
            </a:lvl4pPr>
            <a:lvl5pPr marL="1703705" indent="-174625">
              <a:buFont typeface="Arial" panose="020B0604020202020204" pitchFamily="34" charset="0"/>
              <a:buChar char="•"/>
              <a:defRPr sz="14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image" Target="../media/image4.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0.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5.xml"/><Relationship Id="rId7"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1.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0.xml"/><Relationship Id="rId7" Type="http://schemas.openxmlformats.org/officeDocument/2006/relationships/image" Target="../media/image4.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theme" Target="../theme/theme12.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5.xml"/><Relationship Id="rId7" Type="http://schemas.openxmlformats.org/officeDocument/2006/relationships/image" Target="../media/image4.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3.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1.jpe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2.xml"/><Relationship Id="rId7" Type="http://schemas.openxmlformats.org/officeDocument/2006/relationships/image" Target="../media/image11.png"/><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theme" Target="../theme/theme1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9.png"/><Relationship Id="rId4" Type="http://schemas.openxmlformats.org/officeDocument/2006/relationships/slideLayout" Target="../slideLayouts/slideLayout68.xml"/><Relationship Id="rId9" Type="http://schemas.openxmlformats.org/officeDocument/2006/relationships/image" Target="../media/image8.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4.xml"/><Relationship Id="rId7" Type="http://schemas.openxmlformats.org/officeDocument/2006/relationships/image" Target="../media/image8.png"/><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theme" Target="../theme/theme1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9.xml"/><Relationship Id="rId7" Type="http://schemas.openxmlformats.org/officeDocument/2006/relationships/theme" Target="../theme/theme18.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 Id="rId9" Type="http://schemas.openxmlformats.org/officeDocument/2006/relationships/image" Target="../media/image9.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4.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19.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6.xml"/><Relationship Id="rId7" Type="http://schemas.openxmlformats.org/officeDocument/2006/relationships/theme" Target="../theme/theme2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0.xml"/><Relationship Id="rId7" Type="http://schemas.openxmlformats.org/officeDocument/2006/relationships/image" Target="../media/image4.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8.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5.xml"/><Relationship Id="rId7" Type="http://schemas.openxmlformats.org/officeDocument/2006/relationships/image" Target="../media/image4.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9.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EB_home_background.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03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0243"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4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1267"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7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2291"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9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331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31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7" descr="EB_home_backgroun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4342"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800">
                <a:solidFill>
                  <a:srgbClr val="7F7F7F"/>
                </a:solidFill>
              </a:rPr>
              <a:t>http://www.1ppt.com</a:t>
            </a: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invGray">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15363" name="Picture 18"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invGray">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19"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invGray">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6387" name="Picture 7" descr="Bottom-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8" descr="top-wave-for-Dean.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90"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6392"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7411" name="Picture 7" descr="Bottom-wave-for-dea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8" descr="top-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41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741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8435" name="Picture 7" descr="Bottom-wave-for-dean.pn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43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18439"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19459" name="Picture 16" descr="Bottom-wave-for-dean.png"/>
          <p:cNvPicPr>
            <a:picLocks noChangeAspect="1"/>
          </p:cNvPicPr>
          <p:nvPr/>
        </p:nvPicPr>
        <p:blipFill>
          <a:blip r:embed="rId13">
            <a:lum bright="-86000" contrast="5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7" descr="top-wave-for-Dean.png"/>
          <p:cNvPicPr>
            <a:picLocks noChangeAspect="1"/>
          </p:cNvPicPr>
          <p:nvPr/>
        </p:nvPicPr>
        <p:blipFill>
          <a:blip r:embed="rId14">
            <a:lum bright="-8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0" y="315913"/>
            <a:ext cx="9144000" cy="762000"/>
          </a:xfrm>
          <a:prstGeom prst="rect">
            <a:avLst/>
          </a:prstGeom>
          <a:solidFill>
            <a:schemeClr val="bg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sp>
        <p:nvSpPr>
          <p:cNvPr id="20" name="Rectangle 19"/>
          <p:cNvSpPr/>
          <p:nvPr/>
        </p:nvSpPr>
        <p:spPr>
          <a:xfrm>
            <a:off x="0" y="4267201"/>
            <a:ext cx="9144000" cy="1751462"/>
          </a:xfrm>
          <a:prstGeom prst="rect">
            <a:avLst/>
          </a:prstGeom>
          <a:gradFill>
            <a:gsLst>
              <a:gs pos="95000">
                <a:schemeClr val="bg1">
                  <a:alpha val="1000"/>
                </a:schemeClr>
              </a:gs>
              <a:gs pos="30000">
                <a:schemeClr val="bg1">
                  <a:alpha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cxnSp>
        <p:nvCxnSpPr>
          <p:cNvPr id="21" name="Straight Connector 20"/>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946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ea typeface="宋体" panose="02010600030101010101" pitchFamily="2" charset="-122"/>
            </a:endParaRPr>
          </a:p>
        </p:txBody>
      </p:sp>
      <p:sp>
        <p:nvSpPr>
          <p:cNvPr id="19467" name="Rectangle 2"/>
          <p:cNvSpPr>
            <a:spLocks noGrp="1" noChangeArrowheads="1"/>
          </p:cNvSpPr>
          <p:nvPr>
            <p:ph type="title"/>
          </p:nvPr>
        </p:nvSpPr>
        <p:spPr bwMode="auto">
          <a:xfrm>
            <a:off x="371475" y="374650"/>
            <a:ext cx="8543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19468" name="Rectangle 3"/>
          <p:cNvSpPr>
            <a:spLocks noGrp="1" noChangeArrowheads="1"/>
          </p:cNvSpPr>
          <p:nvPr>
            <p:ph type="body" idx="1"/>
          </p:nvPr>
        </p:nvSpPr>
        <p:spPr bwMode="auto">
          <a:xfrm>
            <a:off x="371475" y="1216025"/>
            <a:ext cx="85471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ts val="1200"/>
        </a:spcBef>
        <a:spcAft>
          <a:spcPct val="0"/>
        </a:spcAft>
        <a:buClr>
          <a:srgbClr val="F18B1E"/>
        </a:buClr>
        <a:buSzPct val="125000"/>
        <a:buFont typeface="Arial" panose="020B0604020202020204" pitchFamily="34" charset="0"/>
        <a:buChar char="•"/>
        <a:defRPr lang="en-US" sz="2000" kern="1200">
          <a:solidFill>
            <a:schemeClr val="bg1"/>
          </a:solidFill>
          <a:latin typeface="+mj-lt"/>
          <a:ea typeface="+mn-ea"/>
          <a:cs typeface="Arial" panose="020B0604020202020204" pitchFamily="34" charset="0"/>
        </a:defRPr>
      </a:lvl1pPr>
      <a:lvl2pPr marL="538480" indent="-81280" algn="l" rtl="0" eaLnBrk="0" fontAlgn="base" hangingPunct="0">
        <a:spcBef>
          <a:spcPts val="400"/>
        </a:spcBef>
        <a:spcAft>
          <a:spcPct val="0"/>
        </a:spcAft>
        <a:buClr>
          <a:srgbClr val="F18B1E"/>
        </a:buClr>
        <a:buSzPct val="125000"/>
        <a:buFont typeface="Arial" panose="020B0604020202020204" pitchFamily="34" charset="0"/>
        <a:buChar char="–"/>
        <a:defRPr lang="en-US" sz="1600" kern="1200">
          <a:solidFill>
            <a:srgbClr val="BFBFBF"/>
          </a:solidFill>
          <a:latin typeface="+mj-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Font typeface="Arial" panose="020B0604020202020204" pitchFamily="34" charset="0"/>
        <a:buChar char="•"/>
        <a:defRPr lang="en-US" sz="1400" kern="1200">
          <a:solidFill>
            <a:schemeClr val="bg1"/>
          </a:solidFill>
          <a:latin typeface="+mj-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Font typeface="Arial" panose="020B0604020202020204" pitchFamily="34" charset="0"/>
        <a:buChar char="•"/>
        <a:defRPr lang="en-GB" sz="1400" kern="1200">
          <a:solidFill>
            <a:schemeClr val="bg1"/>
          </a:solidFill>
          <a:latin typeface="+mj-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20483"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48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2048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4" descr="\\eyestore\Home\ori.carmon\Re-Branding\Presentation\pres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567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txStyles>
    <p:titleStyle>
      <a:lvl1pPr algn="l" rtl="0" eaLnBrk="0" fontAlgn="base" hangingPunct="0">
        <a:spcBef>
          <a:spcPct val="0"/>
        </a:spcBef>
        <a:spcAft>
          <a:spcPct val="0"/>
        </a:spcAft>
        <a:defRPr sz="3600" kern="1200">
          <a:solidFill>
            <a:srgbClr val="595959"/>
          </a:solidFill>
          <a:latin typeface="HelveticaNeueLT Std Lt"/>
          <a:ea typeface="+mj-ea"/>
          <a:cs typeface="+mj-cs"/>
        </a:defRPr>
      </a:lvl1pPr>
      <a:lvl2pPr algn="l" rtl="0" eaLnBrk="0" fontAlgn="base" hangingPunct="0">
        <a:spcBef>
          <a:spcPct val="0"/>
        </a:spcBef>
        <a:spcAft>
          <a:spcPct val="0"/>
        </a:spcAft>
        <a:defRPr sz="3600">
          <a:solidFill>
            <a:srgbClr val="595959"/>
          </a:solidFill>
          <a:latin typeface="HelveticaNeueLT Std Lt"/>
        </a:defRPr>
      </a:lvl2pPr>
      <a:lvl3pPr algn="l" rtl="0" eaLnBrk="0" fontAlgn="base" hangingPunct="0">
        <a:spcBef>
          <a:spcPct val="0"/>
        </a:spcBef>
        <a:spcAft>
          <a:spcPct val="0"/>
        </a:spcAft>
        <a:defRPr sz="3600">
          <a:solidFill>
            <a:srgbClr val="595959"/>
          </a:solidFill>
          <a:latin typeface="HelveticaNeueLT Std Lt"/>
        </a:defRPr>
      </a:lvl3pPr>
      <a:lvl4pPr algn="l" rtl="0" eaLnBrk="0" fontAlgn="base" hangingPunct="0">
        <a:spcBef>
          <a:spcPct val="0"/>
        </a:spcBef>
        <a:spcAft>
          <a:spcPct val="0"/>
        </a:spcAft>
        <a:defRPr sz="3600">
          <a:solidFill>
            <a:srgbClr val="595959"/>
          </a:solidFill>
          <a:latin typeface="HelveticaNeueLT Std Lt"/>
        </a:defRPr>
      </a:lvl4pPr>
      <a:lvl5pPr algn="l" rtl="0" eaLnBrk="0" fontAlgn="base" hangingPunct="0">
        <a:spcBef>
          <a:spcPct val="0"/>
        </a:spcBef>
        <a:spcAft>
          <a:spcPct val="0"/>
        </a:spcAft>
        <a:defRPr sz="3600">
          <a:solidFill>
            <a:srgbClr val="595959"/>
          </a:solidFill>
          <a:latin typeface="HelveticaNeueLT Std Lt"/>
        </a:defRPr>
      </a:lvl5pPr>
      <a:lvl6pPr marL="457200" algn="l" rtl="0" fontAlgn="base">
        <a:spcBef>
          <a:spcPct val="0"/>
        </a:spcBef>
        <a:spcAft>
          <a:spcPct val="0"/>
        </a:spcAft>
        <a:defRPr sz="3600">
          <a:solidFill>
            <a:srgbClr val="595959"/>
          </a:solidFill>
          <a:latin typeface="HelveticaNeueLT Std Lt"/>
        </a:defRPr>
      </a:lvl6pPr>
      <a:lvl7pPr marL="914400" algn="l" rtl="0" fontAlgn="base">
        <a:spcBef>
          <a:spcPct val="0"/>
        </a:spcBef>
        <a:spcAft>
          <a:spcPct val="0"/>
        </a:spcAft>
        <a:defRPr sz="3600">
          <a:solidFill>
            <a:srgbClr val="595959"/>
          </a:solidFill>
          <a:latin typeface="HelveticaNeueLT Std Lt"/>
        </a:defRPr>
      </a:lvl7pPr>
      <a:lvl8pPr marL="1371600" algn="l" rtl="0" fontAlgn="base">
        <a:spcBef>
          <a:spcPct val="0"/>
        </a:spcBef>
        <a:spcAft>
          <a:spcPct val="0"/>
        </a:spcAft>
        <a:defRPr sz="3600">
          <a:solidFill>
            <a:srgbClr val="595959"/>
          </a:solidFill>
          <a:latin typeface="HelveticaNeueLT Std Lt"/>
        </a:defRPr>
      </a:lvl8pPr>
      <a:lvl9pPr marL="1828800" algn="l" rtl="0" fontAlgn="base">
        <a:spcBef>
          <a:spcPct val="0"/>
        </a:spcBef>
        <a:spcAft>
          <a:spcPct val="0"/>
        </a:spcAft>
        <a:defRPr sz="3600">
          <a:solidFill>
            <a:srgbClr val="595959"/>
          </a:solidFill>
          <a:latin typeface="HelveticaNeueLT Std Lt"/>
        </a:defRPr>
      </a:lvl9pPr>
    </p:titleStyle>
    <p:bodyStyle>
      <a:lvl1pPr marL="263525" indent="-263525" algn="l" rtl="0" eaLnBrk="0" fontAlgn="base" hangingPunct="0">
        <a:spcBef>
          <a:spcPts val="1200"/>
        </a:spcBef>
        <a:spcAft>
          <a:spcPts val="600"/>
        </a:spcAft>
        <a:buClr>
          <a:srgbClr val="595959"/>
        </a:buClr>
        <a:buFont typeface="Arial" panose="020B0604020202020204" pitchFamily="34" charset="0"/>
        <a:buChar char="•"/>
        <a:defRPr sz="2000" kern="1200">
          <a:solidFill>
            <a:schemeClr val="bg1"/>
          </a:solidFill>
          <a:latin typeface="HelveticaNeueLT Std Lt"/>
          <a:ea typeface="+mn-ea"/>
          <a:cs typeface="+mn-cs"/>
        </a:defRPr>
      </a:lvl1pPr>
      <a:lvl2pPr marL="802005" indent="-263525" algn="l" rtl="0" eaLnBrk="0" fontAlgn="base" hangingPunct="0">
        <a:spcBef>
          <a:spcPct val="0"/>
        </a:spcBef>
        <a:spcAft>
          <a:spcPct val="0"/>
        </a:spcAft>
        <a:buClr>
          <a:srgbClr val="595959"/>
        </a:buClr>
        <a:buFont typeface="Arial" panose="020B0604020202020204" pitchFamily="34" charset="0"/>
        <a:buChar char="–"/>
        <a:defRPr sz="1600" kern="1200">
          <a:solidFill>
            <a:schemeClr val="bg1"/>
          </a:solidFill>
          <a:latin typeface="HelveticaNeueLT Std Lt"/>
          <a:ea typeface="+mn-ea"/>
          <a:cs typeface="+mn-cs"/>
        </a:defRPr>
      </a:lvl2pPr>
      <a:lvl3pPr marL="11430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3pPr>
      <a:lvl4pPr marL="16002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4pPr>
      <a:lvl5pPr marL="2057400" indent="-228600" algn="l" rtl="0" eaLnBrk="0" fontAlgn="base" hangingPunct="0">
        <a:spcBef>
          <a:spcPct val="20000"/>
        </a:spcBef>
        <a:spcAft>
          <a:spcPct val="0"/>
        </a:spcAft>
        <a:buClr>
          <a:srgbClr val="595959"/>
        </a:buClr>
        <a:buFont typeface="Arial" panose="020B0604020202020204" pitchFamily="34" charset="0"/>
        <a:buChar char="•"/>
        <a:defRPr sz="1400" kern="1200">
          <a:solidFill>
            <a:schemeClr val="bg1"/>
          </a:solidFill>
          <a:latin typeface="HelveticaNeueLT Std 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4099" name="Picture 18" descr="Bottom-wave-for-dean.png"/>
          <p:cNvPicPr>
            <a:picLocks noChangeAspect="1"/>
          </p:cNvPicPr>
          <p:nvPr/>
        </p:nvPicPr>
        <p:blipFill>
          <a:blip r:embed="rId6">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19" descr="top-wave-for-Dean.png"/>
          <p:cNvPicPr>
            <a:picLocks noChangeAspect="1"/>
          </p:cNvPicPr>
          <p:nvPr/>
        </p:nvPicPr>
        <p:blipFill>
          <a:blip r:embed="rId7">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0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ndParaRPr>
          </a:p>
        </p:txBody>
      </p:sp>
      <p:sp>
        <p:nvSpPr>
          <p:cNvPr id="410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5123" name="Picture 7" descr="Bottom-wave-for-dean.png"/>
          <p:cNvPicPr>
            <a:picLocks noChangeAspect="1"/>
          </p:cNvPicPr>
          <p:nvPr/>
        </p:nvPicPr>
        <p:blipFill>
          <a:blip r:embed="rId7">
            <a:lum bright="-80000" contrast="6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8" descr="top-wave-for-Dean.png"/>
          <p:cNvPicPr>
            <a:picLocks noChangeAspect="1"/>
          </p:cNvPicPr>
          <p:nvPr/>
        </p:nvPicPr>
        <p:blipFill>
          <a:blip r:embed="rId8">
            <a:lum bright="-76000" contrast="7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26"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endParaRPr lang="zh-CN" altLang="zh-CN" sz="3600">
              <a:solidFill>
                <a:srgbClr val="F68933"/>
              </a:solidFill>
              <a:latin typeface="HelveticaNeueLT Std Lt"/>
              <a:ea typeface="宋体" panose="02010600030101010101" pitchFamily="2" charset="-122"/>
            </a:endParaRPr>
          </a:p>
        </p:txBody>
      </p:sp>
      <p:sp>
        <p:nvSpPr>
          <p:cNvPr id="5127"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zh-CN"/>
              <a:t>Click to edit Master title style</a:t>
            </a:r>
          </a:p>
        </p:txBody>
      </p:sp>
      <p:sp>
        <p:nvSpPr>
          <p:cNvPr id="5128"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Picture 7" descr="EB_home_backgroun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1439863"/>
            <a:ext cx="9144000" cy="28067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5" name="Rectangle 14"/>
          <p:cNvSpPr/>
          <p:nvPr/>
        </p:nvSpPr>
        <p:spPr>
          <a:xfrm>
            <a:off x="0" y="0"/>
            <a:ext cx="9144000" cy="143986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16" name="Rectangle 15"/>
          <p:cNvSpPr/>
          <p:nvPr/>
        </p:nvSpPr>
        <p:spPr>
          <a:xfrm>
            <a:off x="0" y="4235450"/>
            <a:ext cx="9144000" cy="262255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sp>
        <p:nvSpPr>
          <p:cNvPr id="6150"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ea typeface="宋体" panose="02010600030101010101" pitchFamily="2" charset="-122"/>
              <a:cs typeface="Arial" panose="020B0604020202020204" pitchFamily="34" charset="0"/>
            </a:endParaRPr>
          </a:p>
        </p:txBody>
      </p:sp>
      <p:pic>
        <p:nvPicPr>
          <p:cNvPr id="7171" name="Picture 7" descr="Bottom-wave-for-dean.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050" y="3857625"/>
            <a:ext cx="91059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top-wave-for-Dean.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113" y="0"/>
            <a:ext cx="9121775"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0" y="6005513"/>
            <a:ext cx="9144000" cy="1587"/>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74"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a typeface="宋体" panose="02010600030101010101" pitchFamily="2" charset="-122"/>
            </a:endParaRPr>
          </a:p>
        </p:txBody>
      </p:sp>
      <p:sp>
        <p:nvSpPr>
          <p:cNvPr id="7175" name="Rectangle 2"/>
          <p:cNvSpPr>
            <a:spLocks noGrp="1" noChangeArrowheads="1"/>
          </p:cNvSpPr>
          <p:nvPr>
            <p:ph type="title"/>
          </p:nvPr>
        </p:nvSpPr>
        <p:spPr bwMode="auto">
          <a:xfrm>
            <a:off x="371475" y="374650"/>
            <a:ext cx="82915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a:t>Click to edit Master title style</a:t>
            </a:r>
          </a:p>
        </p:txBody>
      </p:sp>
      <p:sp>
        <p:nvSpPr>
          <p:cNvPr id="7176"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8A8A8A"/>
              </a:solidFill>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Lst>
  <p:txStyles>
    <p:titleStyle>
      <a:lvl1pPr algn="l" rtl="0" eaLnBrk="0" fontAlgn="base" hangingPunct="0">
        <a:spcBef>
          <a:spcPct val="0"/>
        </a:spcBef>
        <a:spcAft>
          <a:spcPct val="0"/>
        </a:spcAft>
        <a:defRPr lang="en-GB" sz="3600" kern="1200" dirty="0">
          <a:solidFill>
            <a:srgbClr val="F68933"/>
          </a:solidFill>
          <a:latin typeface="+mj-lt"/>
          <a:ea typeface="+mj-ea"/>
          <a:cs typeface="Segoe UI" panose="020B0502040204020203" pitchFamily="34" charset="0"/>
        </a:defRPr>
      </a:lvl1pPr>
      <a:lvl2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2pPr>
      <a:lvl3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3pPr>
      <a:lvl4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4pPr>
      <a:lvl5pPr algn="l" rtl="0" eaLnBrk="0" fontAlgn="base" hangingPunct="0">
        <a:spcBef>
          <a:spcPct val="0"/>
        </a:spcBef>
        <a:spcAft>
          <a:spcPct val="0"/>
        </a:spcAft>
        <a:defRPr sz="3600">
          <a:solidFill>
            <a:srgbClr val="F68933"/>
          </a:solidFill>
          <a:latin typeface="Arial" panose="020B0604020202020204" pitchFamily="34" charset="0"/>
          <a:cs typeface="Segoe UI" panose="020B0502040204020203"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263525" indent="-263525" algn="l" rtl="0" eaLnBrk="0" fontAlgn="base" hangingPunct="0">
        <a:spcBef>
          <a:spcPct val="20000"/>
        </a:spcBef>
        <a:spcAft>
          <a:spcPct val="0"/>
        </a:spcAft>
        <a:buClr>
          <a:srgbClr val="F18B1E"/>
        </a:buClr>
        <a:buSzPct val="125000"/>
        <a:buFont typeface="Arial" panose="020B0604020202020204" pitchFamily="34" charset="0"/>
        <a:buChar char="•"/>
        <a:defRPr lang="en-US" sz="2000" kern="1200" dirty="0">
          <a:solidFill>
            <a:srgbClr val="404040"/>
          </a:solidFill>
          <a:latin typeface="+mn-lt"/>
          <a:ea typeface="+mn-ea"/>
          <a:cs typeface="Arial" panose="020B0604020202020204" pitchFamily="34" charset="0"/>
        </a:defRPr>
      </a:lvl1pPr>
      <a:lvl2pPr marL="802005" indent="-263525" algn="l" rtl="0" eaLnBrk="0" fontAlgn="base" hangingPunct="0">
        <a:spcBef>
          <a:spcPts val="600"/>
        </a:spcBef>
        <a:spcAft>
          <a:spcPct val="0"/>
        </a:spcAft>
        <a:buClr>
          <a:srgbClr val="F18B1E"/>
        </a:buClr>
        <a:buSzPct val="125000"/>
        <a:buChar char="–"/>
        <a:defRPr lang="en-US" sz="1600" kern="1200">
          <a:solidFill>
            <a:srgbClr val="515151"/>
          </a:solidFill>
          <a:latin typeface="+mn-lt"/>
          <a:cs typeface="Arial" panose="020B0604020202020204" pitchFamily="34" charset="0"/>
        </a:defRPr>
      </a:lvl2pPr>
      <a:lvl3pPr marL="989330" indent="-1873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3pPr>
      <a:lvl4pPr marL="1339850" indent="-174625" algn="l" rtl="0" eaLnBrk="0" fontAlgn="base" hangingPunct="0">
        <a:spcBef>
          <a:spcPct val="20000"/>
        </a:spcBef>
        <a:spcAft>
          <a:spcPct val="0"/>
        </a:spcAft>
        <a:buClr>
          <a:srgbClr val="F18B1E"/>
        </a:buClr>
        <a:buSzPct val="125000"/>
        <a:buChar char="–"/>
        <a:defRPr lang="en-US" sz="1400" kern="1200">
          <a:solidFill>
            <a:srgbClr val="515151"/>
          </a:solidFill>
          <a:latin typeface="+mn-lt"/>
          <a:cs typeface="Arial" panose="020B0604020202020204" pitchFamily="34" charset="0"/>
        </a:defRPr>
      </a:lvl4pPr>
      <a:lvl5pPr marL="1703705" indent="-174625" algn="l" rtl="0" eaLnBrk="0" fontAlgn="base" hangingPunct="0">
        <a:spcBef>
          <a:spcPct val="20000"/>
        </a:spcBef>
        <a:spcAft>
          <a:spcPct val="0"/>
        </a:spcAft>
        <a:buClr>
          <a:srgbClr val="F18B1E"/>
        </a:buClr>
        <a:buSzPct val="125000"/>
        <a:buChar char="»"/>
        <a:defRPr lang="en-GB" sz="1400" kern="1200">
          <a:solidFill>
            <a:srgbClr val="515151"/>
          </a:solidFill>
          <a:latin typeface="+mn-lt"/>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8195"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98"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8199"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zh-CN" altLang="zh-CN">
              <a:solidFill>
                <a:srgbClr val="FFFFFF"/>
              </a:solidFill>
              <a:cs typeface="Arial" panose="020B0604020202020204" pitchFamily="34" charset="0"/>
            </a:endParaRPr>
          </a:p>
        </p:txBody>
      </p:sp>
      <p:pic>
        <p:nvPicPr>
          <p:cNvPr id="9219" name="Picture 18" descr="Bottom-wave-for-dean.png"/>
          <p:cNvPicPr>
            <a:picLocks noChangeAspect="1"/>
          </p:cNvPicPr>
          <p:nvPr/>
        </p:nvPicPr>
        <p:blipFill>
          <a:blip r:embed="rId7">
            <a:lum bright="100000" contrast="-100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9" descr="top-wave-for-Dean.png"/>
          <p:cNvPicPr>
            <a:picLocks noChangeAspect="1"/>
          </p:cNvPicPr>
          <p:nvPr/>
        </p:nvPicPr>
        <p:blipFill>
          <a:blip r:embed="rId8">
            <a:lum bright="20000" contrast="80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p:nvCxnSpPr>
        <p:spPr>
          <a:xfrm>
            <a:off x="0" y="6005513"/>
            <a:ext cx="9144000" cy="1587"/>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222" name="Title 17"/>
          <p:cNvSpPr txBox="1"/>
          <p:nvPr/>
        </p:nvSpPr>
        <p:spPr bwMode="auto">
          <a:xfrm>
            <a:off x="374650" y="381000"/>
            <a:ext cx="85439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nSpc>
                <a:spcPct val="85000"/>
              </a:lnSpc>
              <a:buClr>
                <a:srgbClr val="747273"/>
              </a:buClr>
            </a:pPr>
            <a:endParaRPr lang="zh-CN" altLang="zh-CN" sz="3600">
              <a:solidFill>
                <a:srgbClr val="F68933"/>
              </a:solidFill>
              <a:latin typeface="HelveticaNeueLT Std Lt"/>
            </a:endParaRPr>
          </a:p>
        </p:txBody>
      </p:sp>
      <p:sp>
        <p:nvSpPr>
          <p:cNvPr id="9223" name="Footer Placeholder 6"/>
          <p:cNvSpPr txBox="1"/>
          <p:nvPr/>
        </p:nvSpPr>
        <p:spPr bwMode="auto">
          <a:xfrm>
            <a:off x="304800" y="6384925"/>
            <a:ext cx="2895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endParaRPr lang="en-US" altLang="zh-CN" sz="800" dirty="0">
              <a:solidFill>
                <a:srgbClr val="7F7F7F"/>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39.png"/><Relationship Id="rId18" Type="http://schemas.openxmlformats.org/officeDocument/2006/relationships/image" Target="../media/image20.png"/><Relationship Id="rId3" Type="http://schemas.openxmlformats.org/officeDocument/2006/relationships/slide" Target="slide27.xml"/><Relationship Id="rId7" Type="http://schemas.openxmlformats.org/officeDocument/2006/relationships/slide" Target="slide29.xml"/><Relationship Id="rId12" Type="http://schemas.openxmlformats.org/officeDocument/2006/relationships/slide" Target="slide32.xml"/><Relationship Id="rId17" Type="http://schemas.openxmlformats.org/officeDocument/2006/relationships/image" Target="../media/image19.png"/><Relationship Id="rId2" Type="http://schemas.openxmlformats.org/officeDocument/2006/relationships/notesSlide" Target="../notesSlides/notesSlide17.xml"/><Relationship Id="rId16" Type="http://schemas.openxmlformats.org/officeDocument/2006/relationships/image" Target="../media/image18.png"/><Relationship Id="rId20" Type="http://schemas.openxmlformats.org/officeDocument/2006/relationships/image" Target="../media/image40.jpeg"/><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slide" Target="slide38.xml"/><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38.jpeg"/><Relationship Id="rId19" Type="http://schemas.openxmlformats.org/officeDocument/2006/relationships/image" Target="../media/image21.png"/><Relationship Id="rId4" Type="http://schemas.openxmlformats.org/officeDocument/2006/relationships/image" Target="../media/image35.jpeg"/><Relationship Id="rId9" Type="http://schemas.openxmlformats.org/officeDocument/2006/relationships/slide" Target="slide36.xml"/><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5.xml"/><Relationship Id="rId7"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22.jpeg"/><Relationship Id="rId5" Type="http://schemas.openxmlformats.org/officeDocument/2006/relationships/slide" Target="slide20.xml"/><Relationship Id="rId4" Type="http://schemas.openxmlformats.org/officeDocument/2006/relationships/slide" Target="slide19.xml"/></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slide" Target="slide18.xml"/><Relationship Id="rId5" Type="http://schemas.openxmlformats.org/officeDocument/2006/relationships/image" Target="../media/image43.png"/><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file:///D:\My%20Documents\Dwell%20Time\cirq_demo2_med_Lg_4x3.wmv" TargetMode="External"/><Relationship Id="rId1" Type="http://schemas.microsoft.com/office/2007/relationships/media" Target="file:///D:\My%20Documents\Dwell%20Time\cirq_demo2_med_Lg_4x3.wmv" TargetMode="External"/><Relationship Id="rId6" Type="http://schemas.openxmlformats.org/officeDocument/2006/relationships/slide" Target="slide18.xml"/><Relationship Id="rId5" Type="http://schemas.openxmlformats.org/officeDocument/2006/relationships/image" Target="../media/image4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6.xml"/><Relationship Id="rId1" Type="http://schemas.openxmlformats.org/officeDocument/2006/relationships/vmlDrawing" Target="../drawings/vmlDrawing1.vml"/><Relationship Id="rId5" Type="http://schemas.openxmlformats.org/officeDocument/2006/relationships/image" Target="../media/image45.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hyperlink" Target="Examples/HP_Touchsmart/index.htm" TargetMode="External"/><Relationship Id="rId2" Type="http://schemas.openxmlformats.org/officeDocument/2006/relationships/notesSlide" Target="../notesSlides/notesSlide24.xml"/><Relationship Id="rId1" Type="http://schemas.openxmlformats.org/officeDocument/2006/relationships/slideLayout" Target="../slideLayouts/slideLayout86.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39.png"/><Relationship Id="rId18" Type="http://schemas.openxmlformats.org/officeDocument/2006/relationships/image" Target="../media/image20.png"/><Relationship Id="rId3" Type="http://schemas.openxmlformats.org/officeDocument/2006/relationships/slide" Target="slide27.xml"/><Relationship Id="rId7" Type="http://schemas.openxmlformats.org/officeDocument/2006/relationships/slide" Target="slide29.xml"/><Relationship Id="rId12" Type="http://schemas.openxmlformats.org/officeDocument/2006/relationships/slide" Target="slide32.xml"/><Relationship Id="rId17" Type="http://schemas.openxmlformats.org/officeDocument/2006/relationships/image" Target="../media/image19.png"/><Relationship Id="rId2" Type="http://schemas.openxmlformats.org/officeDocument/2006/relationships/notesSlide" Target="../notesSlides/notesSlide25.xml"/><Relationship Id="rId16" Type="http://schemas.openxmlformats.org/officeDocument/2006/relationships/image" Target="../media/image18.png"/><Relationship Id="rId20" Type="http://schemas.openxmlformats.org/officeDocument/2006/relationships/image" Target="../media/image40.jpeg"/><Relationship Id="rId1" Type="http://schemas.openxmlformats.org/officeDocument/2006/relationships/slideLayout" Target="../slideLayouts/slideLayout14.xml"/><Relationship Id="rId6" Type="http://schemas.openxmlformats.org/officeDocument/2006/relationships/image" Target="../media/image36.jpeg"/><Relationship Id="rId11" Type="http://schemas.openxmlformats.org/officeDocument/2006/relationships/slide" Target="slide38.xml"/><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38.jpeg"/><Relationship Id="rId19" Type="http://schemas.openxmlformats.org/officeDocument/2006/relationships/image" Target="../media/image21.png"/><Relationship Id="rId4" Type="http://schemas.openxmlformats.org/officeDocument/2006/relationships/image" Target="../media/image35.jpeg"/><Relationship Id="rId9" Type="http://schemas.openxmlformats.org/officeDocument/2006/relationships/slide" Target="slide36.xml"/><Relationship Id="rId1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slide" Target="slide36.xml"/><Relationship Id="rId3" Type="http://schemas.openxmlformats.org/officeDocument/2006/relationships/image" Target="../media/image47.jpeg"/><Relationship Id="rId7" Type="http://schemas.openxmlformats.org/officeDocument/2006/relationships/slide" Target="slide27.xml"/><Relationship Id="rId12" Type="http://schemas.openxmlformats.org/officeDocument/2006/relationships/image" Target="../media/image51.jpeg"/><Relationship Id="rId2" Type="http://schemas.openxmlformats.org/officeDocument/2006/relationships/notesSlide" Target="../notesSlides/notesSlide26.xml"/><Relationship Id="rId16" Type="http://schemas.openxmlformats.org/officeDocument/2006/relationships/image" Target="../media/image53.jpeg"/><Relationship Id="rId1" Type="http://schemas.openxmlformats.org/officeDocument/2006/relationships/slideLayout" Target="../slideLayouts/slideLayout17.xml"/><Relationship Id="rId6" Type="http://schemas.openxmlformats.org/officeDocument/2006/relationships/image" Target="../media/image48.jpeg"/><Relationship Id="rId11" Type="http://schemas.openxmlformats.org/officeDocument/2006/relationships/slide" Target="slide32.xml"/><Relationship Id="rId5" Type="http://schemas.openxmlformats.org/officeDocument/2006/relationships/slide" Target="slide15.xml"/><Relationship Id="rId15" Type="http://schemas.openxmlformats.org/officeDocument/2006/relationships/slide" Target="slide38.xml"/><Relationship Id="rId10" Type="http://schemas.openxmlformats.org/officeDocument/2006/relationships/image" Target="../media/image50.jpeg"/><Relationship Id="rId4" Type="http://schemas.openxmlformats.org/officeDocument/2006/relationships/slide" Target="slide25.xml"/><Relationship Id="rId9" Type="http://schemas.openxmlformats.org/officeDocument/2006/relationships/slide" Target="slide29.xml"/><Relationship Id="rId1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slide" Target="slide25.xml"/></Relationships>
</file>

<file path=ppt/slides/_rels/slide28.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slide" Target="slide36.xml"/><Relationship Id="rId3" Type="http://schemas.openxmlformats.org/officeDocument/2006/relationships/image" Target="../media/image55.jpeg"/><Relationship Id="rId7" Type="http://schemas.openxmlformats.org/officeDocument/2006/relationships/slide" Target="slide27.xml"/><Relationship Id="rId12" Type="http://schemas.openxmlformats.org/officeDocument/2006/relationships/image" Target="../media/image51.jpeg"/><Relationship Id="rId2" Type="http://schemas.openxmlformats.org/officeDocument/2006/relationships/notesSlide" Target="../notesSlides/notesSlide28.xml"/><Relationship Id="rId16" Type="http://schemas.openxmlformats.org/officeDocument/2006/relationships/image" Target="../media/image53.jpeg"/><Relationship Id="rId1" Type="http://schemas.openxmlformats.org/officeDocument/2006/relationships/slideLayout" Target="../slideLayouts/slideLayout18.xml"/><Relationship Id="rId6" Type="http://schemas.openxmlformats.org/officeDocument/2006/relationships/image" Target="../media/image48.jpeg"/><Relationship Id="rId11" Type="http://schemas.openxmlformats.org/officeDocument/2006/relationships/slide" Target="slide32.xml"/><Relationship Id="rId5" Type="http://schemas.openxmlformats.org/officeDocument/2006/relationships/slide" Target="slide15.xml"/><Relationship Id="rId15" Type="http://schemas.openxmlformats.org/officeDocument/2006/relationships/slide" Target="slide38.xml"/><Relationship Id="rId10" Type="http://schemas.openxmlformats.org/officeDocument/2006/relationships/image" Target="../media/image50.jpeg"/><Relationship Id="rId4" Type="http://schemas.openxmlformats.org/officeDocument/2006/relationships/slide" Target="slide25.xml"/><Relationship Id="rId9" Type="http://schemas.openxmlformats.org/officeDocument/2006/relationships/slide" Target="slide29.xml"/><Relationship Id="rId1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slide" Target="slide25.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slide" Target="slide36.xml"/><Relationship Id="rId3" Type="http://schemas.openxmlformats.org/officeDocument/2006/relationships/image" Target="../media/image57.png"/><Relationship Id="rId7" Type="http://schemas.openxmlformats.org/officeDocument/2006/relationships/slide" Target="slide27.xml"/><Relationship Id="rId12" Type="http://schemas.openxmlformats.org/officeDocument/2006/relationships/image" Target="../media/image51.jpeg"/><Relationship Id="rId2" Type="http://schemas.openxmlformats.org/officeDocument/2006/relationships/notesSlide" Target="../notesSlides/notesSlide30.xml"/><Relationship Id="rId16" Type="http://schemas.openxmlformats.org/officeDocument/2006/relationships/image" Target="../media/image53.jpeg"/><Relationship Id="rId1" Type="http://schemas.openxmlformats.org/officeDocument/2006/relationships/slideLayout" Target="../slideLayouts/slideLayout14.xml"/><Relationship Id="rId6" Type="http://schemas.openxmlformats.org/officeDocument/2006/relationships/image" Target="../media/image48.jpeg"/><Relationship Id="rId11" Type="http://schemas.openxmlformats.org/officeDocument/2006/relationships/slide" Target="slide32.xml"/><Relationship Id="rId5" Type="http://schemas.openxmlformats.org/officeDocument/2006/relationships/slide" Target="slide15.xml"/><Relationship Id="rId15" Type="http://schemas.openxmlformats.org/officeDocument/2006/relationships/slide" Target="slide38.xml"/><Relationship Id="rId10" Type="http://schemas.openxmlformats.org/officeDocument/2006/relationships/image" Target="../media/image50.jpeg"/><Relationship Id="rId4" Type="http://schemas.openxmlformats.org/officeDocument/2006/relationships/slide" Target="slide25.xml"/><Relationship Id="rId9" Type="http://schemas.openxmlformats.org/officeDocument/2006/relationships/slide" Target="slide29.xml"/><Relationship Id="rId14" Type="http://schemas.openxmlformats.org/officeDocument/2006/relationships/image" Target="../media/image52.jpeg"/></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51.jpeg"/><Relationship Id="rId3" Type="http://schemas.openxmlformats.org/officeDocument/2006/relationships/image" Target="../media/image58.GIF"/><Relationship Id="rId7" Type="http://schemas.openxmlformats.org/officeDocument/2006/relationships/image" Target="../media/image48.jpeg"/><Relationship Id="rId12" Type="http://schemas.openxmlformats.org/officeDocument/2006/relationships/slide" Target="slide32.xml"/><Relationship Id="rId17" Type="http://schemas.openxmlformats.org/officeDocument/2006/relationships/image" Target="../media/image53.jpeg"/><Relationship Id="rId2" Type="http://schemas.openxmlformats.org/officeDocument/2006/relationships/notesSlide" Target="../notesSlides/notesSlide31.xml"/><Relationship Id="rId16" Type="http://schemas.openxmlformats.org/officeDocument/2006/relationships/slide" Target="slide38.xml"/><Relationship Id="rId1" Type="http://schemas.openxmlformats.org/officeDocument/2006/relationships/slideLayout" Target="../slideLayouts/slideLayout14.xml"/><Relationship Id="rId6" Type="http://schemas.openxmlformats.org/officeDocument/2006/relationships/slide" Target="slide15.xml"/><Relationship Id="rId11" Type="http://schemas.openxmlformats.org/officeDocument/2006/relationships/image" Target="../media/image50.jpeg"/><Relationship Id="rId5" Type="http://schemas.openxmlformats.org/officeDocument/2006/relationships/slide" Target="slide25.xml"/><Relationship Id="rId15" Type="http://schemas.openxmlformats.org/officeDocument/2006/relationships/image" Target="../media/image52.jpeg"/><Relationship Id="rId10" Type="http://schemas.openxmlformats.org/officeDocument/2006/relationships/slide" Target="slide29.xml"/><Relationship Id="rId4" Type="http://schemas.openxmlformats.org/officeDocument/2006/relationships/image" Target="../media/image59.jpeg"/><Relationship Id="rId9" Type="http://schemas.openxmlformats.org/officeDocument/2006/relationships/image" Target="../media/image49.jpeg"/><Relationship Id="rId14" Type="http://schemas.openxmlformats.org/officeDocument/2006/relationships/slide" Target="slide36.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slide" Target="slide25.xml"/></Relationships>
</file>

<file path=ppt/slides/_rels/slide33.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slide" Target="slide36.xml"/><Relationship Id="rId3" Type="http://schemas.openxmlformats.org/officeDocument/2006/relationships/image" Target="../media/image27.png"/><Relationship Id="rId7" Type="http://schemas.openxmlformats.org/officeDocument/2006/relationships/slide" Target="slide27.xml"/><Relationship Id="rId12" Type="http://schemas.openxmlformats.org/officeDocument/2006/relationships/image" Target="../media/image51.jpeg"/><Relationship Id="rId2" Type="http://schemas.openxmlformats.org/officeDocument/2006/relationships/notesSlide" Target="../notesSlides/notesSlide33.xml"/><Relationship Id="rId16" Type="http://schemas.openxmlformats.org/officeDocument/2006/relationships/image" Target="../media/image53.jpeg"/><Relationship Id="rId1" Type="http://schemas.openxmlformats.org/officeDocument/2006/relationships/slideLayout" Target="../slideLayouts/slideLayout15.xml"/><Relationship Id="rId6" Type="http://schemas.openxmlformats.org/officeDocument/2006/relationships/image" Target="../media/image48.jpeg"/><Relationship Id="rId11" Type="http://schemas.openxmlformats.org/officeDocument/2006/relationships/slide" Target="slide32.xml"/><Relationship Id="rId5" Type="http://schemas.openxmlformats.org/officeDocument/2006/relationships/slide" Target="slide15.xml"/><Relationship Id="rId15" Type="http://schemas.openxmlformats.org/officeDocument/2006/relationships/slide" Target="slide38.xml"/><Relationship Id="rId10" Type="http://schemas.openxmlformats.org/officeDocument/2006/relationships/image" Target="../media/image50.jpeg"/><Relationship Id="rId4" Type="http://schemas.openxmlformats.org/officeDocument/2006/relationships/slide" Target="slide25.xml"/><Relationship Id="rId9" Type="http://schemas.openxmlformats.org/officeDocument/2006/relationships/slide" Target="slide29.xml"/><Relationship Id="rId14"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7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wmf"/></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slide" Target="slide25.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9.xml"/><Relationship Id="rId5" Type="http://schemas.openxmlformats.org/officeDocument/2006/relationships/slide" Target="slide25.xml"/><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slide" Target="slide32.xml"/><Relationship Id="rId18" Type="http://schemas.openxmlformats.org/officeDocument/2006/relationships/image" Target="../media/image53.jpeg"/><Relationship Id="rId3" Type="http://schemas.openxmlformats.org/officeDocument/2006/relationships/image" Target="../media/image65.png"/><Relationship Id="rId7" Type="http://schemas.openxmlformats.org/officeDocument/2006/relationships/slide" Target="slide15.xml"/><Relationship Id="rId12" Type="http://schemas.openxmlformats.org/officeDocument/2006/relationships/image" Target="../media/image50.jpeg"/><Relationship Id="rId17" Type="http://schemas.openxmlformats.org/officeDocument/2006/relationships/slide" Target="slide38.xml"/><Relationship Id="rId2" Type="http://schemas.openxmlformats.org/officeDocument/2006/relationships/notesSlide" Target="../notesSlides/notesSlide37.xml"/><Relationship Id="rId16" Type="http://schemas.openxmlformats.org/officeDocument/2006/relationships/image" Target="../media/image52.jpeg"/><Relationship Id="rId1" Type="http://schemas.openxmlformats.org/officeDocument/2006/relationships/slideLayout" Target="../slideLayouts/slideLayout14.xml"/><Relationship Id="rId6" Type="http://schemas.openxmlformats.org/officeDocument/2006/relationships/slide" Target="slide25.xml"/><Relationship Id="rId11" Type="http://schemas.openxmlformats.org/officeDocument/2006/relationships/slide" Target="slide29.xml"/><Relationship Id="rId5" Type="http://schemas.openxmlformats.org/officeDocument/2006/relationships/image" Target="../media/image67.png"/><Relationship Id="rId15" Type="http://schemas.openxmlformats.org/officeDocument/2006/relationships/slide" Target="slide36.xml"/><Relationship Id="rId10" Type="http://schemas.openxmlformats.org/officeDocument/2006/relationships/image" Target="../media/image49.jpeg"/><Relationship Id="rId4" Type="http://schemas.openxmlformats.org/officeDocument/2006/relationships/image" Target="../media/image66.png"/><Relationship Id="rId9" Type="http://schemas.openxmlformats.org/officeDocument/2006/relationships/slide" Target="slide27.xml"/><Relationship Id="rId1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hyperlink" Target="http://www.1ppt.com/moban/"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slide" Target="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70.wmf"/><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20.png"/><Relationship Id="rId3" Type="http://schemas.openxmlformats.org/officeDocument/2006/relationships/slide" Target="slide27.xml"/><Relationship Id="rId7" Type="http://schemas.openxmlformats.org/officeDocument/2006/relationships/slide" Target="slide38.xml"/><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slide" Target="slide36.xml"/><Relationship Id="rId11" Type="http://schemas.openxmlformats.org/officeDocument/2006/relationships/image" Target="../media/image18.png"/><Relationship Id="rId5" Type="http://schemas.openxmlformats.org/officeDocument/2006/relationships/slide" Target="slide29.xml"/><Relationship Id="rId10" Type="http://schemas.openxmlformats.org/officeDocument/2006/relationships/image" Target="../media/image17.png"/><Relationship Id="rId4" Type="http://schemas.openxmlformats.org/officeDocument/2006/relationships/slide" Target="slide15.xml"/><Relationship Id="rId9" Type="http://schemas.openxmlformats.org/officeDocument/2006/relationships/image" Target="../media/image16.png"/><Relationship Id="rId1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www.1ppt.com/"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image" Target="../media/image7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image" Target="../media/image71.png"/><Relationship Id="rId2" Type="http://schemas.openxmlformats.org/officeDocument/2006/relationships/hyperlink" Target="http://www.1ppt.com/moban/" TargetMode="External"/><Relationship Id="rId1" Type="http://schemas.openxmlformats.org/officeDocument/2006/relationships/slideLayout" Target="../slideLayouts/slideLayout2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 Target="slide15.xml"/><Relationship Id="rId7" Type="http://schemas.openxmlformats.org/officeDocument/2006/relationships/slide" Target="slide38.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slide" Target="slide29.xml"/></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 Target="slide25.xml"/><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2.jpeg"/><Relationship Id="rId5" Type="http://schemas.openxmlformats.org/officeDocument/2006/relationships/slide" Target="slide20.xml"/><Relationship Id="rId4" Type="http://schemas.openxmlformats.org/officeDocument/2006/relationships/slide" Target="slide19.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Placeholder 3"/>
          <p:cNvSpPr>
            <a:spLocks noGrp="1"/>
          </p:cNvSpPr>
          <p:nvPr>
            <p:ph type="body" sz="half" idx="2"/>
          </p:nvPr>
        </p:nvSpPr>
        <p:spPr bwMode="auto">
          <a:xfrm>
            <a:off x="371475" y="3582988"/>
            <a:ext cx="5486400" cy="75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latin typeface="微软雅黑" panose="020B0503020204020204" pitchFamily="34" charset="-122"/>
                <a:ea typeface="微软雅黑" panose="020B0503020204020204" pitchFamily="34" charset="-122"/>
              </a:rPr>
              <a:t>让移动开发更简单</a:t>
            </a:r>
            <a:endParaRPr lang="en-GB" altLang="zh-CN" sz="1800" dirty="0">
              <a:latin typeface="微软雅黑" panose="020B0503020204020204" pitchFamily="34" charset="-122"/>
              <a:ea typeface="微软雅黑" panose="020B0503020204020204" pitchFamily="34" charset="-122"/>
            </a:endParaRPr>
          </a:p>
        </p:txBody>
      </p:sp>
      <p:sp>
        <p:nvSpPr>
          <p:cNvPr id="96259" name="Text Placeholder 7"/>
          <p:cNvSpPr>
            <a:spLocks noGrp="1"/>
          </p:cNvSpPr>
          <p:nvPr>
            <p:ph type="body" sz="half" idx="10"/>
          </p:nvPr>
        </p:nvSpPr>
        <p:spPr bwMode="auto">
          <a:xfrm>
            <a:off x="371475" y="3963988"/>
            <a:ext cx="5486400" cy="579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dirty="0"/>
              <a:t>致力于构建互联网创业生态圈   帮助创业者成功</a:t>
            </a:r>
            <a:endParaRPr altLang="zh-CN" dirty="0"/>
          </a:p>
        </p:txBody>
      </p:sp>
      <p:sp>
        <p:nvSpPr>
          <p:cNvPr id="96260" name="Title 2"/>
          <p:cNvSpPr>
            <a:spLocks noGrp="1"/>
          </p:cNvSpPr>
          <p:nvPr>
            <p:ph type="title"/>
          </p:nvPr>
        </p:nvSpPr>
        <p:spPr bwMode="auto">
          <a:xfrm>
            <a:off x="371475" y="2968625"/>
            <a:ext cx="8229600" cy="654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dirty="0" err="1">
                <a:latin typeface="时尚中黑简体" pitchFamily="2" charset="-122"/>
                <a:ea typeface="时尚中黑简体" pitchFamily="2" charset="-122"/>
              </a:rPr>
              <a:t>AppLink</a:t>
            </a:r>
            <a:r>
              <a:rPr lang="en-US" altLang="zh-CN" dirty="0">
                <a:latin typeface="时尚中黑简体" pitchFamily="2" charset="-122"/>
                <a:ea typeface="时尚中黑简体" pitchFamily="2" charset="-122"/>
              </a:rPr>
              <a:t> BaaS</a:t>
            </a:r>
            <a:r>
              <a:rPr lang="zh-CN" altLang="en-US" dirty="0">
                <a:latin typeface="时尚中黑简体" pitchFamily="2" charset="-122"/>
                <a:ea typeface="时尚中黑简体" pitchFamily="2" charset="-122"/>
              </a:rPr>
              <a:t>平台</a:t>
            </a:r>
            <a:endParaRPr lang="en-US" altLang="zh-CN" dirty="0">
              <a:latin typeface="时尚中黑简体" pitchFamily="2" charset="-122"/>
              <a:ea typeface="时尚中黑简体" pitchFamily="2"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sym typeface="+mn-ea"/>
              </a:rPr>
              <a:t>4</a:t>
            </a:r>
            <a:r>
              <a:rPr lang="zh-CN" altLang="en-US">
                <a:ea typeface="宋体" panose="02010600030101010101" pitchFamily="2" charset="-122"/>
                <a:sym typeface="+mn-ea"/>
              </a:rPr>
              <a:t>大项目化特性</a:t>
            </a:r>
            <a:endParaRPr lang="en-US" altLang="zh-CN">
              <a:ea typeface="宋体" panose="02010600030101010101" pitchFamily="2" charset="-122"/>
            </a:endParaRP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开源的</a:t>
            </a:r>
            <a:r>
              <a:rPr altLang="zh-CN" sz="3000">
                <a:solidFill>
                  <a:srgbClr val="FF0000"/>
                </a:solidFill>
                <a:ea typeface="宋体" panose="02010600030101010101" pitchFamily="2" charset="-122"/>
                <a:sym typeface="+mn-ea"/>
              </a:rPr>
              <a:t>独立化</a:t>
            </a:r>
            <a:r>
              <a:rPr altLang="zh-CN" sz="3000">
                <a:ea typeface="宋体" panose="02010600030101010101" pitchFamily="2" charset="-122"/>
                <a:sym typeface="+mn-ea"/>
              </a:rPr>
              <a:t>部署</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solidFill>
                  <a:srgbClr val="FF0000"/>
                </a:solidFill>
                <a:ea typeface="宋体" panose="02010600030101010101" pitchFamily="2" charset="-122"/>
                <a:sym typeface="+mn-ea"/>
              </a:rPr>
              <a:t>自由</a:t>
            </a:r>
            <a:r>
              <a:rPr altLang="zh-CN" sz="3000">
                <a:ea typeface="宋体" panose="02010600030101010101" pitchFamily="2" charset="-122"/>
                <a:sym typeface="+mn-ea"/>
              </a:rPr>
              <a:t>接入第三方服务</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altLang="zh-CN" sz="3000">
                <a:ea typeface="宋体" panose="02010600030101010101" pitchFamily="2" charset="-122"/>
                <a:sym typeface="+mn-ea"/>
              </a:rPr>
              <a:t>面向开发者的</a:t>
            </a:r>
            <a:r>
              <a:rPr altLang="zh-CN" sz="3000">
                <a:solidFill>
                  <a:srgbClr val="FF0000"/>
                </a:solidFill>
                <a:ea typeface="宋体" panose="02010600030101010101" pitchFamily="2" charset="-122"/>
                <a:sym typeface="+mn-ea"/>
              </a:rPr>
              <a:t>免费</a:t>
            </a:r>
            <a:r>
              <a:rPr altLang="zh-CN" sz="3000">
                <a:ea typeface="宋体" panose="02010600030101010101" pitchFamily="2" charset="-122"/>
                <a:sym typeface="+mn-ea"/>
              </a:rPr>
              <a:t>云开发模式</a:t>
            </a:r>
            <a:endParaRPr lang="en-US" altLang="zh-CN" sz="3000">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zh-CN" sz="3000">
                <a:solidFill>
                  <a:srgbClr val="FF0000"/>
                </a:solidFill>
                <a:ea typeface="宋体" panose="02010600030101010101" pitchFamily="2" charset="-122"/>
                <a:sym typeface="+mn-ea"/>
              </a:rPr>
              <a:t>开放性</a:t>
            </a:r>
            <a:r>
              <a:rPr lang="zh-CN" sz="3000">
                <a:ea typeface="宋体" panose="02010600030101010101" pitchFamily="2" charset="-122"/>
                <a:sym typeface="+mn-ea"/>
              </a:rPr>
              <a:t>的</a:t>
            </a:r>
            <a:r>
              <a:rPr sz="3000">
                <a:ea typeface="宋体" panose="02010600030101010101" pitchFamily="2" charset="-122"/>
                <a:sym typeface="+mn-ea"/>
              </a:rPr>
              <a:t>云应用商店</a:t>
            </a:r>
            <a:endParaRPr altLang="zh-CN" sz="3000">
              <a:solidFill>
                <a:srgbClr val="373737"/>
              </a:solidFill>
              <a:ea typeface="宋体" panose="02010600030101010101" pitchFamily="2" charset="-122"/>
              <a:cs typeface="Arial" panose="020B0604020202020204" pitchFamily="34" charset="0"/>
              <a:sym typeface="Wingdings" panose="05000000000000000000" pitchFamily="2" charset="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五大市场</a:t>
            </a:r>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t>云开发平台</a:t>
            </a:r>
            <a:r>
              <a:rPr lang="en-US" altLang="zh-CN">
                <a:solidFill>
                  <a:srgbClr val="F2F2F2"/>
                </a:solidFill>
              </a:rPr>
              <a:t> </a:t>
            </a:r>
          </a:p>
          <a:p>
            <a:pPr eaLnBrk="1" hangingPunct="1">
              <a:lnSpc>
                <a:spcPct val="150000"/>
              </a:lnSpc>
              <a:buClr>
                <a:srgbClr val="F68933"/>
              </a:buClr>
            </a:pPr>
            <a:r>
              <a:rPr lang="en-US" altLang="zh-CN">
                <a:solidFill>
                  <a:srgbClr val="D9D9D9"/>
                </a:solidFill>
              </a:rPr>
              <a:t>自动化构建数据管理系统</a:t>
            </a:r>
          </a:p>
          <a:p>
            <a:pPr eaLnBrk="1" hangingPunct="1">
              <a:lnSpc>
                <a:spcPct val="150000"/>
              </a:lnSpc>
              <a:buClr>
                <a:srgbClr val="F68933"/>
              </a:buClr>
            </a:pPr>
            <a:r>
              <a:rPr lang="en-US" altLang="zh-CN">
                <a:solidFill>
                  <a:srgbClr val="D9D9D9"/>
                </a:solidFill>
              </a:rPr>
              <a:t>移动互联网敏捷开发框架</a:t>
            </a:r>
          </a:p>
          <a:p>
            <a:pPr eaLnBrk="1" hangingPunct="1">
              <a:lnSpc>
                <a:spcPct val="150000"/>
              </a:lnSpc>
              <a:buClr>
                <a:srgbClr val="F68933"/>
              </a:buClr>
            </a:pPr>
            <a:r>
              <a:rPr lang="en-US" altLang="zh-CN">
                <a:solidFill>
                  <a:srgbClr val="D9D9D9"/>
                </a:solidFill>
              </a:rPr>
              <a:t>BaaS（Backend-as-a-Service，后端即服务）</a:t>
            </a:r>
          </a:p>
          <a:p>
            <a:pPr eaLnBrk="1" hangingPunct="1">
              <a:lnSpc>
                <a:spcPct val="150000"/>
              </a:lnSpc>
              <a:buClr>
                <a:srgbClr val="F68933"/>
              </a:buClr>
            </a:pPr>
            <a:r>
              <a:rPr lang="en-US" altLang="zh-CN">
                <a:solidFill>
                  <a:srgbClr val="D9D9D9"/>
                </a:solidFill>
              </a:rPr>
              <a:t>知识共享的应用商店</a:t>
            </a: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Strength</a:t>
            </a:r>
            <a:r>
              <a:rPr lang="zh-CN" altLang="en-US">
                <a:ea typeface="宋体" panose="02010600030101010101" pitchFamily="2" charset="-122"/>
              </a:rPr>
              <a:t>优势</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自主研发</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著作权、专利、</a:t>
            </a:r>
            <a:r>
              <a:rPr altLang="zh-CN" sz="1800" dirty="0">
                <a:ea typeface="宋体" panose="02010600030101010101" pitchFamily="2" charset="-122"/>
                <a:cs typeface="Arial" panose="020B0604020202020204" pitchFamily="34" charset="0"/>
              </a:rPr>
              <a:t>Apache</a:t>
            </a:r>
            <a:r>
              <a:rPr lang="zh-CN" altLang="en-US" sz="1800" dirty="0">
                <a:ea typeface="宋体" panose="02010600030101010101" pitchFamily="2" charset="-122"/>
                <a:cs typeface="Arial" panose="020B0604020202020204" pitchFamily="34" charset="0"/>
              </a:rPr>
              <a:t>基金会</a:t>
            </a:r>
          </a:p>
          <a:p>
            <a:pPr eaLnBrk="1" hangingPunct="1">
              <a:lnSpc>
                <a:spcPct val="150000"/>
              </a:lnSpc>
            </a:pPr>
            <a:r>
              <a:rPr lang="zh-CN" altLang="en-US" dirty="0">
                <a:ea typeface="宋体" panose="02010600030101010101" pitchFamily="2" charset="-122"/>
                <a:cs typeface="Arial" panose="020B0604020202020204" pitchFamily="34" charset="0"/>
              </a:rPr>
              <a:t>技术优势</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提高效率、减少成本、降低门槛</a:t>
            </a:r>
          </a:p>
          <a:p>
            <a:pPr eaLnBrk="1" hangingPunct="1">
              <a:lnSpc>
                <a:spcPct val="150000"/>
              </a:lnSpc>
            </a:pPr>
            <a:r>
              <a:rPr lang="zh-CN" altLang="en-US" sz="2200" dirty="0">
                <a:ea typeface="宋体" panose="02010600030101010101" pitchFamily="2" charset="-122"/>
                <a:cs typeface="Arial" panose="020B0604020202020204" pitchFamily="34" charset="0"/>
              </a:rPr>
              <a:t>竞争优势</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sym typeface="+mn-ea"/>
              </a:rPr>
              <a:t>专注早期、知识付费、免费</a:t>
            </a:r>
          </a:p>
          <a:p>
            <a:pPr eaLnBrk="1" hangingPunct="1">
              <a:lnSpc>
                <a:spcPct val="150000"/>
              </a:lnSpc>
            </a:pPr>
            <a:r>
              <a:rPr lang="zh-CN" altLang="en-US" sz="2200" dirty="0">
                <a:ea typeface="宋体" panose="02010600030101010101" pitchFamily="2" charset="-122"/>
                <a:cs typeface="Arial" panose="020B0604020202020204" pitchFamily="34" charset="0"/>
              </a:rPr>
              <a:t>创始人</a:t>
            </a:r>
          </a:p>
          <a:p>
            <a:pPr marL="517525" lvl="1" indent="0" eaLnBrk="1" hangingPunct="1">
              <a:lnSpc>
                <a:spcPct val="150000"/>
              </a:lnSpc>
              <a:buFontTx/>
              <a:buNone/>
            </a:pPr>
            <a:r>
              <a:rPr lang="zh-CN" altLang="en-US" sz="1800" dirty="0">
                <a:ea typeface="宋体" panose="02010600030101010101" pitchFamily="2" charset="-122"/>
                <a:cs typeface="Arial" panose="020B0604020202020204" pitchFamily="34" charset="0"/>
              </a:rPr>
              <a:t>十年草根、优秀企业、技术广、行业广</a:t>
            </a: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flipH="1">
            <a:off x="5775960" y="2581275"/>
            <a:ext cx="3273425" cy="32734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Weakness</a:t>
            </a:r>
            <a:r>
              <a:rPr lang="zh-CN" altLang="en-US">
                <a:ea typeface="宋体" panose="02010600030101010101" pitchFamily="2" charset="-122"/>
              </a:rPr>
              <a:t>劣势 </a:t>
            </a:r>
            <a:r>
              <a:rPr lang="en-US" altLang="zh-CN">
                <a:ea typeface="宋体" panose="02010600030101010101" pitchFamily="2" charset="-122"/>
              </a:rPr>
              <a:t>&amp;&amp; Threat</a:t>
            </a:r>
            <a:r>
              <a:rPr lang="zh-CN" altLang="en-US">
                <a:ea typeface="宋体" panose="02010600030101010101" pitchFamily="2" charset="-122"/>
              </a:rPr>
              <a:t>威胁</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dirty="0">
                <a:ea typeface="宋体" panose="02010600030101010101" pitchFamily="2" charset="-122"/>
                <a:cs typeface="Arial" panose="020B0604020202020204" pitchFamily="34" charset="0"/>
              </a:rPr>
              <a:t>市场能力</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dirty="0">
                <a:ea typeface="宋体" panose="02010600030101010101" pitchFamily="2" charset="-122"/>
                <a:cs typeface="Arial" panose="020B0604020202020204" pitchFamily="34" charset="0"/>
              </a:rPr>
              <a:t>缺少完成团队</a:t>
            </a:r>
            <a:endParaRPr lang="zh-CN" altLang="en-US" sz="18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缺少证明</a:t>
            </a:r>
            <a:endParaRPr lang="zh-CN" altLang="en-US" sz="1800" dirty="0">
              <a:ea typeface="宋体" panose="02010600030101010101" pitchFamily="2" charset="-122"/>
              <a:cs typeface="Arial" panose="020B0604020202020204" pitchFamily="34" charset="0"/>
              <a:sym typeface="+mn-ea"/>
            </a:endParaRPr>
          </a:p>
          <a:p>
            <a:pPr eaLnBrk="1" hangingPunct="1">
              <a:lnSpc>
                <a:spcPct val="150000"/>
              </a:lnSpc>
            </a:pPr>
            <a:r>
              <a:rPr lang="zh-CN" altLang="en-US" sz="2200" dirty="0">
                <a:ea typeface="宋体" panose="02010600030101010101" pitchFamily="2" charset="-122"/>
                <a:cs typeface="Arial" panose="020B0604020202020204" pitchFamily="34" charset="0"/>
              </a:rPr>
              <a:t>经营企业经验</a:t>
            </a: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eaLnBrk="1" hangingPunct="1">
              <a:lnSpc>
                <a:spcPct val="150000"/>
              </a:lnSpc>
            </a:pPr>
            <a:r>
              <a:rPr lang="zh-CN" altLang="en-US" sz="2200" dirty="0">
                <a:ea typeface="宋体" panose="02010600030101010101" pitchFamily="2" charset="-122"/>
                <a:cs typeface="Arial" panose="020B0604020202020204" pitchFamily="34" charset="0"/>
              </a:rPr>
              <a:t>被抄袭的威胁</a:t>
            </a:r>
            <a:endParaRPr lang="en-US" altLang="zh-CN" sz="2200" dirty="0">
              <a:ea typeface="宋体" panose="02010600030101010101" pitchFamily="2" charset="-122"/>
              <a:cs typeface="Arial" panose="020B0604020202020204" pitchFamily="34" charset="0"/>
            </a:endParaRPr>
          </a:p>
          <a:p>
            <a:pPr eaLnBrk="1" hangingPunct="1">
              <a:lnSpc>
                <a:spcPct val="150000"/>
              </a:lnSpc>
            </a:pPr>
            <a:r>
              <a:rPr lang="en-US" altLang="zh-CN" sz="2200" dirty="0">
                <a:ea typeface="宋体" panose="02010600030101010101" pitchFamily="2" charset="-122"/>
              </a:rPr>
              <a:t>BaaS</a:t>
            </a:r>
            <a:r>
              <a:rPr lang="zh-CN" altLang="en-US" sz="2200" dirty="0">
                <a:ea typeface="宋体" panose="02010600030101010101" pitchFamily="2" charset="-122"/>
              </a:rPr>
              <a:t>不被市场认可</a:t>
            </a:r>
            <a:endParaRPr lang="en-US" altLang="zh-CN" sz="2200" dirty="0">
              <a:ea typeface="宋体" panose="02010600030101010101" pitchFamily="2" charset="-122"/>
            </a:endParaRPr>
          </a:p>
          <a:p>
            <a:pPr eaLnBrk="1" hangingPunct="1">
              <a:lnSpc>
                <a:spcPct val="150000"/>
              </a:lnSpc>
            </a:pPr>
            <a:endParaRPr lang="zh-CN" altLang="en-US" sz="2200" dirty="0">
              <a:ea typeface="宋体" panose="02010600030101010101" pitchFamily="2" charset="-122"/>
              <a:cs typeface="Arial" panose="020B0604020202020204" pitchFamily="34" charset="0"/>
            </a:endParaRPr>
          </a:p>
          <a:p>
            <a:pPr marL="517525" lvl="1" indent="0" eaLnBrk="1" hangingPunct="1">
              <a:lnSpc>
                <a:spcPct val="150000"/>
              </a:lnSpc>
              <a:buFontTx/>
              <a:buNone/>
            </a:pPr>
            <a:endParaRPr lang="zh-CN" altLang="en-US" sz="2200" dirty="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dirty="0">
              <a:ea typeface="宋体" panose="02010600030101010101" pitchFamily="2"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4406265" y="1944370"/>
            <a:ext cx="4257040" cy="329501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4">
                                            <p:txEl>
                                              <p:pRg st="1" end="1"/>
                                            </p:txEl>
                                          </p:spTgt>
                                        </p:tgtEl>
                                        <p:attrNameLst>
                                          <p:attrName>style.visibility</p:attrName>
                                        </p:attrNameLst>
                                      </p:cBhvr>
                                      <p:to>
                                        <p:strVal val="visible"/>
                                      </p:to>
                                    </p:set>
                                    <p:animEffect transition="in" filter="fade">
                                      <p:cBhvr>
                                        <p:cTn id="12" dur="500"/>
                                        <p:tgtEl>
                                          <p:spTgt spid="30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4">
                                            <p:txEl>
                                              <p:pRg st="2" end="2"/>
                                            </p:txEl>
                                          </p:spTgt>
                                        </p:tgtEl>
                                        <p:attrNameLst>
                                          <p:attrName>style.visibility</p:attrName>
                                        </p:attrNameLst>
                                      </p:cBhvr>
                                      <p:to>
                                        <p:strVal val="visible"/>
                                      </p:to>
                                    </p:set>
                                    <p:animEffect transition="in" filter="fade">
                                      <p:cBhvr>
                                        <p:cTn id="17" dur="500"/>
                                        <p:tgtEl>
                                          <p:spTgt spid="30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4">
                                            <p:txEl>
                                              <p:pRg st="3" end="3"/>
                                            </p:txEl>
                                          </p:spTgt>
                                        </p:tgtEl>
                                        <p:attrNameLst>
                                          <p:attrName>style.visibility</p:attrName>
                                        </p:attrNameLst>
                                      </p:cBhvr>
                                      <p:to>
                                        <p:strVal val="visible"/>
                                      </p:to>
                                    </p:set>
                                    <p:animEffect transition="in" filter="fade">
                                      <p:cBhvr>
                                        <p:cTn id="22" dur="500"/>
                                        <p:tgtEl>
                                          <p:spTgt spid="30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4">
                                            <p:txEl>
                                              <p:pRg st="5" end="5"/>
                                            </p:txEl>
                                          </p:spTgt>
                                        </p:tgtEl>
                                        <p:attrNameLst>
                                          <p:attrName>style.visibility</p:attrName>
                                        </p:attrNameLst>
                                      </p:cBhvr>
                                      <p:to>
                                        <p:strVal val="visible"/>
                                      </p:to>
                                    </p:set>
                                    <p:animEffect transition="in" filter="fade">
                                      <p:cBhvr>
                                        <p:cTn id="27" dur="500"/>
                                        <p:tgtEl>
                                          <p:spTgt spid="307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4">
                                            <p:txEl>
                                              <p:pRg st="6" end="6"/>
                                            </p:txEl>
                                          </p:spTgt>
                                        </p:tgtEl>
                                        <p:attrNameLst>
                                          <p:attrName>style.visibility</p:attrName>
                                        </p:attrNameLst>
                                      </p:cBhvr>
                                      <p:to>
                                        <p:strVal val="visible"/>
                                      </p:to>
                                    </p:set>
                                    <p:animEffect transition="in" filter="fade">
                                      <p:cBhvr>
                                        <p:cTn id="32" dur="500"/>
                                        <p:tgtEl>
                                          <p:spTgt spid="307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9"/>
          <p:cNvSpPr>
            <a:spLocks noGrp="1" noChangeArrowheads="1"/>
          </p:cNvSpPr>
          <p:nvPr>
            <p:ph type="title"/>
          </p:nvPr>
        </p:nvSpPr>
        <p:spPr/>
        <p:txBody>
          <a:bodyPr/>
          <a:lstStyle/>
          <a:p>
            <a:r>
              <a:rPr lang="en-US" altLang="en-GB">
                <a:ea typeface="宋体" panose="02010600030101010101" pitchFamily="2" charset="-122"/>
              </a:rPr>
              <a:t>Opportunity</a:t>
            </a:r>
            <a:r>
              <a:rPr lang="zh-CN" altLang="en-US">
                <a:ea typeface="宋体" panose="02010600030101010101" pitchFamily="2" charset="-122"/>
              </a:rPr>
              <a:t>机会</a:t>
            </a: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200">
                <a:ea typeface="宋体" panose="02010600030101010101" pitchFamily="2" charset="-122"/>
                <a:cs typeface="Arial" panose="020B0604020202020204" pitchFamily="34" charset="0"/>
              </a:rPr>
              <a:t>政策与市场</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互联网</a:t>
            </a:r>
            <a:r>
              <a:rPr altLang="zh-CN" sz="1800">
                <a:ea typeface="宋体" panose="02010600030101010101" pitchFamily="2" charset="-122"/>
                <a:cs typeface="Arial" panose="020B0604020202020204" pitchFamily="34" charset="0"/>
              </a:rPr>
              <a:t>+</a:t>
            </a:r>
            <a:r>
              <a:rPr lang="zh-CN" altLang="en-US" sz="1800">
                <a:ea typeface="宋体" panose="02010600030101010101" pitchFamily="2" charset="-122"/>
                <a:cs typeface="Arial" panose="020B0604020202020204" pitchFamily="34" charset="0"/>
              </a:rPr>
              <a:t>下的中国互联网市场</a:t>
            </a:r>
          </a:p>
          <a:p>
            <a:pPr eaLnBrk="1" hangingPunct="1">
              <a:lnSpc>
                <a:spcPct val="150000"/>
              </a:lnSpc>
            </a:pPr>
            <a:r>
              <a:rPr lang="zh-CN" altLang="en-US">
                <a:ea typeface="宋体" panose="02010600030101010101" pitchFamily="2" charset="-122"/>
                <a:cs typeface="Arial" panose="020B0604020202020204" pitchFamily="34" charset="0"/>
              </a:rPr>
              <a:t>技术趋势</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软件开发的必然</a:t>
            </a:r>
          </a:p>
          <a:p>
            <a:pPr eaLnBrk="1" hangingPunct="1">
              <a:lnSpc>
                <a:spcPct val="150000"/>
              </a:lnSpc>
            </a:pPr>
            <a:r>
              <a:rPr lang="zh-CN" altLang="en-US" sz="2200">
                <a:ea typeface="宋体" panose="02010600030101010101" pitchFamily="2" charset="-122"/>
                <a:cs typeface="Arial" panose="020B0604020202020204" pitchFamily="34" charset="0"/>
              </a:rPr>
              <a:t>需求在改变</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sym typeface="+mn-ea"/>
              </a:rPr>
              <a:t>企业</a:t>
            </a:r>
            <a:r>
              <a:rPr altLang="zh-CN" sz="1800">
                <a:ea typeface="宋体" panose="02010600030101010101" pitchFamily="2" charset="-122"/>
                <a:cs typeface="Arial" panose="020B0604020202020204" pitchFamily="34" charset="0"/>
                <a:sym typeface="+mn-ea"/>
              </a:rPr>
              <a:t>IT</a:t>
            </a:r>
            <a:r>
              <a:rPr lang="zh-CN" altLang="en-US" sz="1800">
                <a:ea typeface="宋体" panose="02010600030101010101" pitchFamily="2" charset="-122"/>
                <a:cs typeface="Arial" panose="020B0604020202020204" pitchFamily="34" charset="0"/>
                <a:sym typeface="+mn-ea"/>
              </a:rPr>
              <a:t>服务化改革、创业者浪潮</a:t>
            </a:r>
          </a:p>
          <a:p>
            <a:pPr eaLnBrk="1" hangingPunct="1">
              <a:lnSpc>
                <a:spcPct val="150000"/>
              </a:lnSpc>
            </a:pPr>
            <a:r>
              <a:rPr lang="zh-CN" altLang="en-US" sz="2200">
                <a:ea typeface="宋体" panose="02010600030101010101" pitchFamily="2" charset="-122"/>
                <a:cs typeface="Arial" panose="020B0604020202020204" pitchFamily="34" charset="0"/>
              </a:rPr>
              <a:t>BaaS市场不成熟</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技术、方向的痛点</a:t>
            </a:r>
          </a:p>
          <a:p>
            <a:pPr marL="517525" lvl="1" indent="0" eaLnBrk="1" hangingPunct="1">
              <a:lnSpc>
                <a:spcPct val="150000"/>
              </a:lnSpc>
              <a:buFontTx/>
              <a:buNone/>
            </a:pPr>
            <a:endParaRPr lang="zh-CN" altLang="en-US" sz="2200">
              <a:ea typeface="宋体" panose="02010600030101010101" pitchFamily="2" charset="-122"/>
              <a:cs typeface="Arial" panose="020B0604020202020204" pitchFamily="34" charset="0"/>
              <a:sym typeface="+mn-ea"/>
            </a:endParaRPr>
          </a:p>
          <a:p>
            <a:pPr marL="517525" lvl="1" indent="0" eaLnBrk="1" hangingPunct="1">
              <a:lnSpc>
                <a:spcPct val="150000"/>
              </a:lnSpc>
              <a:buFontTx/>
              <a:buNone/>
            </a:pPr>
            <a:endParaRPr lang="zh-CN" altLang="en-US" sz="1800">
              <a:ea typeface="宋体" panose="02010600030101010101" pitchFamily="2"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4282440" y="1881505"/>
            <a:ext cx="4761865" cy="3275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74">
                                            <p:txEl>
                                              <p:pRg st="4" end="4"/>
                                            </p:txEl>
                                          </p:spTgt>
                                        </p:tgtEl>
                                        <p:attrNameLst>
                                          <p:attrName>style.visibility</p:attrName>
                                        </p:attrNameLst>
                                      </p:cBhvr>
                                      <p:to>
                                        <p:strVal val="visible"/>
                                      </p:to>
                                    </p:set>
                                    <p:animEffect transition="in" filter="fade">
                                      <p:cBhvr>
                                        <p:cTn id="23" dur="500"/>
                                        <p:tgtEl>
                                          <p:spTgt spid="307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74">
                                            <p:txEl>
                                              <p:pRg st="5" end="5"/>
                                            </p:txEl>
                                          </p:spTgt>
                                        </p:tgtEl>
                                        <p:attrNameLst>
                                          <p:attrName>style.visibility</p:attrName>
                                        </p:attrNameLst>
                                      </p:cBhvr>
                                      <p:to>
                                        <p:strVal val="visible"/>
                                      </p:to>
                                    </p:set>
                                    <p:animEffect transition="in" filter="fade">
                                      <p:cBhvr>
                                        <p:cTn id="26" dur="500"/>
                                        <p:tgtEl>
                                          <p:spTgt spid="307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74">
                                            <p:txEl>
                                              <p:pRg st="6" end="6"/>
                                            </p:txEl>
                                          </p:spTgt>
                                        </p:tgtEl>
                                        <p:attrNameLst>
                                          <p:attrName>style.visibility</p:attrName>
                                        </p:attrNameLst>
                                      </p:cBhvr>
                                      <p:to>
                                        <p:strVal val="visible"/>
                                      </p:to>
                                    </p:set>
                                    <p:animEffect transition="in" filter="fade">
                                      <p:cBhvr>
                                        <p:cTn id="31" dur="500"/>
                                        <p:tgtEl>
                                          <p:spTgt spid="3074">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zh-CN" altLang="en-US" dirty="0"/>
              <a:t>市场分析</a:t>
            </a:r>
            <a:endParaRPr lang="en-US" altLang="zh-CN" dirty="0"/>
          </a:p>
        </p:txBody>
      </p:sp>
      <p:sp>
        <p:nvSpPr>
          <p:cNvPr id="10957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技术趋势</a:t>
            </a:r>
            <a:endParaRPr altLang="zh-CN" dirty="0"/>
          </a:p>
          <a:p>
            <a:pPr eaLnBrk="1" hangingPunct="1"/>
            <a:r>
              <a:rPr lang="zh-CN" altLang="en-US" dirty="0"/>
              <a:t>市场趋势</a:t>
            </a:r>
            <a:endParaRPr lang="en-US" altLang="zh-CN" dirty="0"/>
          </a:p>
          <a:p>
            <a:pPr eaLnBrk="1" hangingPunct="1"/>
            <a:r>
              <a:rPr lang="zh-CN" altLang="en-US" dirty="0"/>
              <a:t>环境趋势</a:t>
            </a:r>
            <a:endParaRPr altLang="zh-CN" dirty="0"/>
          </a:p>
          <a:p>
            <a:pPr eaLnBrk="1" hangingPunct="1"/>
            <a:endParaRPr altLang="zh-CN" dirty="0"/>
          </a:p>
          <a:p>
            <a:pPr eaLnBrk="1" hangingPunct="1"/>
            <a:endParaRPr altLang="zh-CN" dirty="0"/>
          </a:p>
          <a:p>
            <a:pPr eaLnBrk="1" hangingPunct="1">
              <a:buFont typeface="Arial" panose="020B0604020202020204" pitchFamily="34" charset="0"/>
              <a:buNone/>
            </a:pPr>
            <a:endParaRPr altLang="zh-CN" dirty="0"/>
          </a:p>
        </p:txBody>
      </p:sp>
      <p:pic>
        <p:nvPicPr>
          <p:cNvPr id="109572"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9525">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0957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1954213"/>
            <a:ext cx="2325687" cy="232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Strength</a:t>
            </a:r>
            <a:r>
              <a:rPr lang="zh-CN" altLang="en-US" sz="4800">
                <a:solidFill>
                  <a:srgbClr val="FFFFFF"/>
                </a:solidFill>
                <a:ea typeface="宋体" panose="02010600030101010101" pitchFamily="2" charset="-122"/>
              </a:rPr>
              <a:t>优势</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dirty="0">
                <a:solidFill>
                  <a:srgbClr val="FFFFFF"/>
                </a:solidFill>
                <a:ea typeface="宋体" panose="02010600030101010101" pitchFamily="2" charset="-122"/>
              </a:rPr>
              <a:t>average number of seconds </a:t>
            </a:r>
            <a:br>
              <a:rPr lang="en-US" altLang="zh-CN" sz="3600" dirty="0">
                <a:solidFill>
                  <a:srgbClr val="FFFFFF"/>
                </a:solidFill>
                <a:ea typeface="宋体" panose="02010600030101010101" pitchFamily="2" charset="-122"/>
              </a:rPr>
            </a:br>
            <a:r>
              <a:rPr lang="en-US" altLang="zh-CN" sz="3600" dirty="0">
                <a:solidFill>
                  <a:srgbClr val="FFFFFF"/>
                </a:solidFill>
                <a:ea typeface="宋体" panose="02010600030101010101" pitchFamily="2" charset="-122"/>
              </a:rPr>
              <a:t>the user </a:t>
            </a:r>
            <a:r>
              <a:rPr lang="en-US" altLang="zh-CN" sz="4400" b="1" dirty="0">
                <a:solidFill>
                  <a:srgbClr val="FFFFFF"/>
                </a:solidFill>
                <a:ea typeface="宋体" panose="02010600030101010101" pitchFamily="2" charset="-122"/>
              </a:rPr>
              <a:t>engaged</a:t>
            </a:r>
            <a:r>
              <a:rPr lang="en-US" altLang="zh-CN" sz="3600" dirty="0">
                <a:solidFill>
                  <a:srgbClr val="FFFFFF"/>
                </a:solidFill>
                <a:ea typeface="宋体" panose="02010600030101010101" pitchFamily="2" charset="-122"/>
              </a:rPr>
              <a:t> with the ad </a:t>
            </a: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a:ea typeface="宋体" panose="02010600030101010101" pitchFamily="2" charset="-122"/>
              </a:rPr>
              <a:t>Making Data Actionable</a:t>
            </a: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4"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5"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Campaign Monitor</a:t>
            </a:r>
          </a:p>
        </p:txBody>
      </p:sp>
      <p:pic>
        <p:nvPicPr>
          <p:cNvPr id="30" name="Picture 29" descr="Campaign Monitor.jpg"/>
          <p:cNvPicPr>
            <a:picLocks noChangeAspect="1"/>
          </p:cNvPicPr>
          <p:nvPr/>
        </p:nvPicPr>
        <p:blipFill>
          <a:blip r:embed="rId6"/>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7"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p>
        </p:txBody>
      </p:sp>
      <p:pic>
        <p:nvPicPr>
          <p:cNvPr id="41" name="Picture 40" descr="Campaign Monitor.jpg"/>
          <p:cNvPicPr>
            <a:picLocks noChangeAspect="1"/>
          </p:cNvPicPr>
          <p:nvPr/>
        </p:nvPicPr>
        <p:blipFill>
          <a:blip r:embed="rId8"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9"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p>
        </p:txBody>
      </p:sp>
      <p:pic>
        <p:nvPicPr>
          <p:cNvPr id="56" name="Picture 55" descr="Campaign Monitor.jpg"/>
          <p:cNvPicPr>
            <a:picLocks noChangeAspect="1"/>
          </p:cNvPicPr>
          <p:nvPr/>
        </p:nvPicPr>
        <p:blipFill>
          <a:blip r:embed="rId10"/>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1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p>
        </p:txBody>
      </p:sp>
      <p:sp>
        <p:nvSpPr>
          <p:cNvPr id="48" name="Rounded Rectangle 47">
            <a:hlinkClick r:id="rId12"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2" name="Picture 42" descr="select metrics.gif"/>
          <p:cNvPicPr>
            <a:picLocks noChangeAspect="1"/>
          </p:cNvPicPr>
          <p:nvPr/>
        </p:nvPicPr>
        <p:blipFill>
          <a:blip r:embed="rId13">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3" name="Picture 3" descr="D:\Backup\Presentations\Lianne\reportin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20"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ROI</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Cost</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Conversion tags</a:t>
            </a:r>
          </a:p>
          <a:p>
            <a:pPr marL="113030" lvl="1">
              <a:lnSpc>
                <a:spcPct val="85000"/>
              </a:lnSpc>
              <a:spcBef>
                <a:spcPct val="15000"/>
              </a:spcBef>
              <a:buClr>
                <a:srgbClr val="747273"/>
              </a:buClr>
              <a:defRPr/>
            </a:pPr>
            <a:endParaRPr lang="en-US" altLang="zh-CN">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zh-CN" altLang="en-US" dirty="0">
                <a:ea typeface="宋体" panose="02010600030101010101" pitchFamily="2" charset="-122"/>
              </a:rPr>
              <a:t>市场分析</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Delivery</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Impressions</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Clicks</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Unique</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Site/Publisher overlap</a:t>
            </a: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en-US" altLang="zh-CN" b="1">
                <a:solidFill>
                  <a:srgbClr val="F68933"/>
                </a:solidFill>
                <a:ea typeface="宋体" panose="02010600030101010101" pitchFamily="2" charset="-122"/>
                <a:cs typeface="Arial" panose="020B0604020202020204" pitchFamily="34" charset="0"/>
              </a:rPr>
              <a:t>Engagement</a:t>
            </a:r>
            <a:endParaRPr lang="en-US" altLang="zh-CN" sz="1600" b="1">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Dwell</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Interaction</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Expansion</a:t>
            </a:r>
          </a:p>
          <a:p>
            <a:pPr marL="113030" lvl="1">
              <a:lnSpc>
                <a:spcPct val="85000"/>
              </a:lnSpc>
              <a:spcBef>
                <a:spcPct val="15000"/>
              </a:spcBef>
              <a:buClr>
                <a:srgbClr val="747273"/>
              </a:buClr>
              <a:defRPr/>
            </a:pPr>
            <a:r>
              <a:rPr lang="en-US" altLang="zh-CN">
                <a:solidFill>
                  <a:srgbClr val="2C2C2C"/>
                </a:solidFill>
                <a:ea typeface="宋体" panose="02010600030101010101" pitchFamily="2" charset="-122"/>
                <a:cs typeface="Arial" panose="020B0604020202020204" pitchFamily="34" charset="0"/>
              </a:rPr>
              <a:t>Video playback</a:t>
            </a:r>
          </a:p>
          <a:p>
            <a:pPr marL="113030" lvl="1">
              <a:lnSpc>
                <a:spcPct val="85000"/>
              </a:lnSpc>
              <a:spcBef>
                <a:spcPct val="15000"/>
              </a:spcBef>
              <a:buClr>
                <a:srgbClr val="747273"/>
              </a:buClr>
              <a:defRPr/>
            </a:pPr>
            <a:endParaRPr lang="en-US" altLang="zh-CN">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zh-CN">
                <a:ea typeface="宋体" panose="02010600030101010101" pitchFamily="2" charset="-122"/>
              </a:rPr>
              <a:t>Site Overlap</a:t>
            </a:r>
          </a:p>
        </p:txBody>
      </p:sp>
      <p:sp>
        <p:nvSpPr>
          <p:cNvPr id="102403" name="Content Placeholder 2"/>
          <p:cNvSpPr>
            <a:spLocks noGrp="1"/>
          </p:cNvSpPr>
          <p:nvPr>
            <p:ph idx="4294967295"/>
          </p:nvPr>
        </p:nvSpPr>
        <p:spPr bwMode="auto">
          <a:xfrm>
            <a:off x="461963" y="1328738"/>
            <a:ext cx="8228012"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a:ea typeface="宋体" panose="02010600030101010101" pitchFamily="2" charset="-122"/>
                <a:cs typeface="Arial" panose="020B0604020202020204" pitchFamily="34" charset="0"/>
              </a:rPr>
              <a:t>Accurately measure unique users by each publisher</a:t>
            </a:r>
          </a:p>
          <a:p>
            <a:pPr eaLnBrk="1" hangingPunct="1"/>
            <a:r>
              <a:rPr altLang="zh-CN">
                <a:ea typeface="宋体" panose="02010600030101010101" pitchFamily="2" charset="-122"/>
                <a:cs typeface="Arial" panose="020B0604020202020204" pitchFamily="34" charset="0"/>
              </a:rPr>
              <a:t>When do publishers overlap to deliver multiple impressions to same user</a:t>
            </a:r>
          </a:p>
          <a:p>
            <a:pPr eaLnBrk="1" hangingPunct="1"/>
            <a:r>
              <a:rPr altLang="zh-CN">
                <a:ea typeface="宋体" panose="02010600030101010101" pitchFamily="2" charset="-122"/>
                <a:cs typeface="Arial" panose="020B0604020202020204" pitchFamily="34" charset="0"/>
              </a:rPr>
              <a:t>Check your media buy:  which publisher is overlapping with which</a:t>
            </a:r>
          </a:p>
        </p:txBody>
      </p:sp>
      <p:grpSp>
        <p:nvGrpSpPr>
          <p:cNvPr id="2" name="Group 21"/>
          <p:cNvGrpSpPr/>
          <p:nvPr/>
        </p:nvGrpSpPr>
        <p:grpSpPr bwMode="auto">
          <a:xfrm>
            <a:off x="1408113" y="2944813"/>
            <a:ext cx="3298825" cy="1397000"/>
            <a:chOff x="914400" y="2944842"/>
            <a:chExt cx="3300173" cy="1397000"/>
          </a:xfrm>
        </p:grpSpPr>
        <p:sp>
          <p:nvSpPr>
            <p:cNvPr id="102414" name="Oval 7"/>
            <p:cNvSpPr>
              <a:spLocks noChangeArrowheads="1"/>
            </p:cNvSpPr>
            <p:nvPr/>
          </p:nvSpPr>
          <p:spPr bwMode="auto">
            <a:xfrm>
              <a:off x="914400" y="2944842"/>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5" name="Picture 9"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88232" y="3411936"/>
              <a:ext cx="2296265" cy="439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0"/>
          <p:cNvGrpSpPr/>
          <p:nvPr/>
        </p:nvGrpSpPr>
        <p:grpSpPr bwMode="auto">
          <a:xfrm>
            <a:off x="4341813" y="2944813"/>
            <a:ext cx="3394075" cy="1397000"/>
            <a:chOff x="3848678" y="2944842"/>
            <a:chExt cx="3394804" cy="1397000"/>
          </a:xfrm>
        </p:grpSpPr>
        <p:sp>
          <p:nvSpPr>
            <p:cNvPr id="102412" name="Oval 8"/>
            <p:cNvSpPr>
              <a:spLocks noChangeArrowheads="1"/>
            </p:cNvSpPr>
            <p:nvPr/>
          </p:nvSpPr>
          <p:spPr bwMode="auto">
            <a:xfrm>
              <a:off x="3848678" y="2944842"/>
              <a:ext cx="3394804" cy="1397000"/>
            </a:xfrm>
            <a:prstGeom prst="ellipse">
              <a:avLst/>
            </a:prstGeom>
            <a:solidFill>
              <a:srgbClr val="C0C0C0">
                <a:alpha val="50195"/>
              </a:srgb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3" name="Picture 10" descr="MSN.e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8043" y="3238354"/>
              <a:ext cx="1717580" cy="6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9"/>
          <p:cNvGrpSpPr/>
          <p:nvPr/>
        </p:nvGrpSpPr>
        <p:grpSpPr bwMode="auto">
          <a:xfrm>
            <a:off x="2922588" y="4503738"/>
            <a:ext cx="3298825" cy="1397000"/>
            <a:chOff x="2716886" y="4503593"/>
            <a:chExt cx="3300173" cy="1397000"/>
          </a:xfrm>
        </p:grpSpPr>
        <p:sp>
          <p:nvSpPr>
            <p:cNvPr id="102408" name="Oval 16"/>
            <p:cNvSpPr>
              <a:spLocks noChangeArrowheads="1"/>
            </p:cNvSpPr>
            <p:nvPr/>
          </p:nvSpPr>
          <p:spPr bwMode="auto">
            <a:xfrm>
              <a:off x="2716886" y="4503593"/>
              <a:ext cx="3300173" cy="1397000"/>
            </a:xfrm>
            <a:prstGeom prst="ellipse">
              <a:avLst/>
            </a:prstGeom>
            <a:solidFill>
              <a:schemeClr val="accent1">
                <a:alpha val="39999"/>
              </a:schemeClr>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09" name="Picture 17" descr="Yahoo.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78268" y="4739107"/>
              <a:ext cx="1528203" cy="292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10" name="Oval 18"/>
            <p:cNvSpPr>
              <a:spLocks noChangeArrowheads="1"/>
            </p:cNvSpPr>
            <p:nvPr/>
          </p:nvSpPr>
          <p:spPr bwMode="auto">
            <a:xfrm>
              <a:off x="4082319" y="5012525"/>
              <a:ext cx="1556481" cy="771341"/>
            </a:xfrm>
            <a:prstGeom prst="ellipse">
              <a:avLst/>
            </a:prstGeom>
            <a:solidFill>
              <a:schemeClr val="bg1"/>
            </a:solidFill>
            <a:ln>
              <a:noFill/>
            </a:ln>
            <a:extLst>
              <a:ext uri="{91240B29-F687-4F45-9708-019B960494DF}">
                <a14:hiddenLine xmlns:a14="http://schemas.microsoft.com/office/drawing/2010/main" w="38100">
                  <a:solidFill>
                    <a:srgbClr val="000000"/>
                  </a:solidFill>
                  <a:round/>
                </a14:hiddenLine>
              </a:ext>
            </a:extLst>
          </p:spPr>
          <p:txBody>
            <a:bodyPr wrap="none"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endParaRPr lang="en-US" altLang="zh-CN" sz="2100" b="1">
                <a:ea typeface="宋体" panose="02010600030101010101" pitchFamily="2" charset="-122"/>
              </a:endParaRPr>
            </a:p>
          </p:txBody>
        </p:sp>
        <p:pic>
          <p:nvPicPr>
            <p:cNvPr id="102411" name="Picture 2" descr="D:\Backup\Presentations\Lianne\a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1404" y="5183740"/>
              <a:ext cx="1278310" cy="428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ounded Rectangle 15">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8"/>
          <p:cNvSpPr>
            <a:spLocks noGrp="1"/>
          </p:cNvSpPr>
          <p:nvPr>
            <p:ph type="title"/>
          </p:nvPr>
        </p:nvSpPr>
        <p:spPr bwMode="auto">
          <a:xfrm>
            <a:off x="369888" y="611188"/>
            <a:ext cx="8566150" cy="806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dirty="0"/>
              <a:t>目录</a:t>
            </a:r>
            <a:endParaRPr lang="en-US" altLang="zh-CN" dirty="0"/>
          </a:p>
        </p:txBody>
      </p:sp>
      <p:sp>
        <p:nvSpPr>
          <p:cNvPr id="97283" name="Content Placeholder 9"/>
          <p:cNvSpPr>
            <a:spLocks noGrp="1"/>
          </p:cNvSpPr>
          <p:nvPr>
            <p:ph idx="1"/>
          </p:nvPr>
        </p:nvSpPr>
        <p:spPr bwMode="auto">
          <a:xfrm>
            <a:off x="369888" y="1519238"/>
            <a:ext cx="6624637" cy="3765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sz="1800" dirty="0"/>
              <a:t>什么是</a:t>
            </a:r>
            <a:r>
              <a:rPr lang="en-US" altLang="zh-CN" sz="1800" dirty="0"/>
              <a:t>BaaS</a:t>
            </a:r>
          </a:p>
          <a:p>
            <a:pPr eaLnBrk="1" hangingPunct="1"/>
            <a:r>
              <a:rPr lang="en-US" altLang="zh-CN" sz="1800" dirty="0" err="1"/>
              <a:t>AppLink</a:t>
            </a:r>
            <a:endParaRPr lang="en-US" altLang="zh-CN" sz="1800" dirty="0"/>
          </a:p>
          <a:p>
            <a:pPr eaLnBrk="1" hangingPunct="1"/>
            <a:r>
              <a:rPr lang="en-US" altLang="zh-CN" sz="1800" dirty="0"/>
              <a:t>SWOT</a:t>
            </a:r>
          </a:p>
          <a:p>
            <a:pPr eaLnBrk="1" hangingPunct="1"/>
            <a:r>
              <a:rPr lang="zh-CN" altLang="en-US" sz="1800" dirty="0"/>
              <a:t>市场分析</a:t>
            </a:r>
            <a:endParaRPr lang="en-US" altLang="zh-CN" sz="1800" dirty="0"/>
          </a:p>
          <a:p>
            <a:pPr eaLnBrk="1" hangingPunct="1"/>
            <a:r>
              <a:rPr lang="zh-CN" altLang="en-US" sz="1800" dirty="0"/>
              <a:t>竞争性分析</a:t>
            </a:r>
          </a:p>
          <a:p>
            <a:pPr eaLnBrk="1" hangingPunct="1"/>
            <a:r>
              <a:rPr lang="zh-CN" altLang="en-US" sz="1800" dirty="0"/>
              <a:t>现状</a:t>
            </a:r>
          </a:p>
          <a:p>
            <a:pPr eaLnBrk="1" hangingPunct="1"/>
            <a:r>
              <a:rPr lang="zh-CN" altLang="en-US" sz="1800" dirty="0"/>
              <a:t>展望未来</a:t>
            </a:r>
          </a:p>
          <a:p>
            <a:pPr eaLnBrk="1" hangingPunct="1"/>
            <a:r>
              <a:rPr lang="zh-CN" altLang="en-US" sz="1800" dirty="0"/>
              <a:t>联系方式</a:t>
            </a:r>
          </a:p>
          <a:p>
            <a:pPr eaLnBrk="1" hangingPunct="1">
              <a:buFont typeface="Arial" panose="020B0604020202020204" pitchFamily="34" charset="0"/>
              <a:buNone/>
            </a:pPr>
            <a:endParaRPr lang="en-US" altLang="zh-CN"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Dwell Time</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Go beyond interaction</a:t>
            </a:r>
          </a:p>
          <a:p>
            <a:pPr eaLnBrk="1" hangingPunct="1"/>
            <a:r>
              <a:rPr altLang="zh-CN"/>
              <a:t>Build brand moments </a:t>
            </a:r>
          </a:p>
          <a:p>
            <a:pPr eaLnBrk="1" hangingPunct="1"/>
            <a:r>
              <a:rPr altLang="zh-CN"/>
              <a:t>Measure brand engagement</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3"/>
          <p:cNvSpPr txBox="1">
            <a:spLocks noChangeArrowheads="1"/>
          </p:cNvSpPr>
          <p:nvPr/>
        </p:nvSpPr>
        <p:spPr bwMode="auto">
          <a:xfrm>
            <a:off x="328613" y="927100"/>
            <a:ext cx="8459787"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a:lnSpc>
                <a:spcPct val="85000"/>
              </a:lnSpc>
              <a:spcBef>
                <a:spcPct val="15000"/>
              </a:spcBef>
              <a:buClr>
                <a:srgbClr val="747273"/>
              </a:buClr>
            </a:pPr>
            <a:r>
              <a:rPr lang="en-US" altLang="zh-CN" sz="4800">
                <a:solidFill>
                  <a:srgbClr val="FFFFFF"/>
                </a:solidFill>
                <a:ea typeface="宋体" panose="02010600030101010101" pitchFamily="2" charset="-122"/>
              </a:rPr>
              <a:t>What is</a:t>
            </a:r>
            <a:r>
              <a:rPr lang="en-US" altLang="zh-CN" sz="4800">
                <a:solidFill>
                  <a:srgbClr val="141414"/>
                </a:solidFill>
                <a:ea typeface="宋体" panose="02010600030101010101" pitchFamily="2" charset="-122"/>
              </a:rPr>
              <a:t> </a:t>
            </a:r>
            <a:br>
              <a:rPr lang="en-US" altLang="zh-CN" sz="4800">
                <a:solidFill>
                  <a:srgbClr val="141414"/>
                </a:solidFill>
                <a:ea typeface="宋体" panose="02010600030101010101" pitchFamily="2" charset="-122"/>
              </a:rPr>
            </a:br>
            <a:r>
              <a:rPr lang="en-US" altLang="zh-CN" sz="7200" b="1">
                <a:solidFill>
                  <a:srgbClr val="F68933"/>
                </a:solidFill>
                <a:ea typeface="宋体" panose="02010600030101010101" pitchFamily="2" charset="-122"/>
              </a:rPr>
              <a:t>Dwell Time?</a:t>
            </a:r>
            <a:endParaRPr lang="en-US" altLang="zh-CN" sz="7200" b="1">
              <a:solidFill>
                <a:srgbClr val="FFFFFF"/>
              </a:solidFill>
              <a:ea typeface="宋体" panose="02010600030101010101" pitchFamily="2" charset="-122"/>
            </a:endParaRPr>
          </a:p>
        </p:txBody>
      </p:sp>
      <p:sp>
        <p:nvSpPr>
          <p:cNvPr id="104451" name="Rectangle 23"/>
          <p:cNvSpPr txBox="1">
            <a:spLocks noChangeArrowheads="1"/>
          </p:cNvSpPr>
          <p:nvPr/>
        </p:nvSpPr>
        <p:spPr bwMode="auto">
          <a:xfrm>
            <a:off x="712788" y="2176463"/>
            <a:ext cx="8075612"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3600">
                <a:solidFill>
                  <a:srgbClr val="FFFFFF"/>
                </a:solidFill>
                <a:ea typeface="宋体" panose="02010600030101010101" pitchFamily="2" charset="-122"/>
              </a:rPr>
              <a:t>average number of seconds </a:t>
            </a:r>
            <a:br>
              <a:rPr lang="en-US" altLang="zh-CN" sz="3600">
                <a:solidFill>
                  <a:srgbClr val="FFFFFF"/>
                </a:solidFill>
                <a:ea typeface="宋体" panose="02010600030101010101" pitchFamily="2" charset="-122"/>
              </a:rPr>
            </a:br>
            <a:r>
              <a:rPr lang="en-US" altLang="zh-CN" sz="3600">
                <a:solidFill>
                  <a:srgbClr val="FFFFFF"/>
                </a:solidFill>
                <a:ea typeface="宋体" panose="02010600030101010101" pitchFamily="2" charset="-122"/>
              </a:rPr>
              <a:t>the user </a:t>
            </a:r>
            <a:r>
              <a:rPr lang="en-US" altLang="zh-CN" sz="4400" b="1">
                <a:solidFill>
                  <a:srgbClr val="FFFFFF"/>
                </a:solidFill>
                <a:ea typeface="宋体" panose="02010600030101010101" pitchFamily="2" charset="-122"/>
              </a:rPr>
              <a:t>engaged</a:t>
            </a:r>
            <a:r>
              <a:rPr lang="en-US" altLang="zh-CN" sz="3600">
                <a:solidFill>
                  <a:srgbClr val="FFFFFF"/>
                </a:solidFill>
                <a:ea typeface="宋体" panose="02010600030101010101" pitchFamily="2" charset="-122"/>
              </a:rPr>
              <a:t> with the ad </a:t>
            </a:r>
          </a:p>
        </p:txBody>
      </p:sp>
      <p:sp>
        <p:nvSpPr>
          <p:cNvPr id="104452" name="TextBox 6"/>
          <p:cNvSpPr txBox="1">
            <a:spLocks noChangeArrowheads="1"/>
          </p:cNvSpPr>
          <p:nvPr/>
        </p:nvSpPr>
        <p:spPr bwMode="auto">
          <a:xfrm>
            <a:off x="790575" y="3717925"/>
            <a:ext cx="79978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2800">
                <a:solidFill>
                  <a:srgbClr val="D9D9D9"/>
                </a:solidFill>
                <a:ea typeface="宋体" panose="02010600030101010101" pitchFamily="2" charset="-122"/>
              </a:rPr>
              <a:t>including mouse-on-ad,</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expansion,</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user initiated video &amp;</a:t>
            </a:r>
            <a:br>
              <a:rPr lang="en-US" altLang="zh-CN" sz="2800">
                <a:solidFill>
                  <a:srgbClr val="D9D9D9"/>
                </a:solidFill>
                <a:ea typeface="宋体" panose="02010600030101010101" pitchFamily="2" charset="-122"/>
              </a:rPr>
            </a:br>
            <a:r>
              <a:rPr lang="en-US" altLang="zh-CN" sz="2800">
                <a:solidFill>
                  <a:srgbClr val="D9D9D9"/>
                </a:solidFill>
                <a:ea typeface="宋体" panose="02010600030101010101" pitchFamily="2" charset="-122"/>
              </a:rPr>
              <a:t> timed custom interaction</a:t>
            </a: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800">
              <a:solidFill>
                <a:srgbClr val="D9D9D9"/>
              </a:solidFill>
              <a:ea typeface="宋体" panose="02010600030101010101" pitchFamily="2" charset="-122"/>
            </a:endParaRPr>
          </a:p>
          <a:p>
            <a:pPr algn="ctr" eaLnBrk="1" hangingPunct="1">
              <a:lnSpc>
                <a:spcPct val="85000"/>
              </a:lnSpc>
              <a:spcBef>
                <a:spcPct val="15000"/>
              </a:spcBef>
              <a:buClr>
                <a:srgbClr val="747273"/>
              </a:buClr>
            </a:pPr>
            <a:endParaRPr lang="en-US" altLang="zh-CN" sz="2400">
              <a:solidFill>
                <a:srgbClr val="D9D9D9"/>
              </a:solidFill>
              <a:ea typeface="宋体" panose="02010600030101010101" pitchFamily="2" charset="-122"/>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zh-CN">
                <a:ea typeface="宋体" panose="02010600030101010101" pitchFamily="2" charset="-122"/>
              </a:rPr>
              <a:t>How it Works</a:t>
            </a:r>
          </a:p>
        </p:txBody>
      </p:sp>
      <p:pic>
        <p:nvPicPr>
          <p:cNvPr id="8" name="cirq_demo2_med_Lg_4x3.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524000" y="1381125"/>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a:hlinkClick r:id="rId6" action="ppaction://hlinksldjump" highlightClick="1"/>
            <a:hlinkHover r:id="" action="ppaction://noaction" highlightClick="1"/>
          </p:cNvPr>
          <p:cNvSpPr/>
          <p:nvPr/>
        </p:nvSpPr>
        <p:spPr bwMode="auto">
          <a:xfrm>
            <a:off x="6962775" y="482600"/>
            <a:ext cx="1685925" cy="457200"/>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 to Metrics slide</a:t>
            </a:r>
            <a:endParaRPr lang="en-US" altLang="zh-CN" sz="1100">
              <a:solidFill>
                <a:schemeClr val="bg1"/>
              </a:solidFill>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zh-CN">
                <a:ea typeface="宋体" panose="02010600030101010101" pitchFamily="2" charset="-122"/>
              </a:rPr>
              <a:t>Day of the week</a:t>
            </a:r>
            <a:endParaRPr altLang="zh-CN">
              <a:ea typeface="宋体" panose="02010600030101010101" pitchFamily="2" charset="-122"/>
            </a:endParaRPr>
          </a:p>
        </p:txBody>
      </p:sp>
      <p:graphicFrame>
        <p:nvGraphicFramePr>
          <p:cNvPr id="106499" name="Content Placeholder 4"/>
          <p:cNvGraphicFramePr/>
          <p:nvPr/>
        </p:nvGraphicFramePr>
        <p:xfrm>
          <a:off x="382588" y="1112838"/>
          <a:ext cx="8229600" cy="4572000"/>
        </p:xfrm>
        <a:graphic>
          <a:graphicData uri="http://schemas.openxmlformats.org/presentationml/2006/ole">
            <mc:AlternateContent xmlns:mc="http://schemas.openxmlformats.org/markup-compatibility/2006">
              <mc:Choice xmlns:v="urn:schemas-microsoft-com:vml" Requires="v">
                <p:oleObj spid="_x0000_s106556" r:id="rId4" imgW="8229600" imgH="4572000" progId="Excel.Chart.8">
                  <p:embed/>
                </p:oleObj>
              </mc:Choice>
              <mc:Fallback>
                <p:oleObj r:id="rId4" imgW="8229600" imgH="4572000" progId="Excel.Chart.8">
                  <p:embed/>
                  <p:pic>
                    <p:nvPicPr>
                      <p:cNvPr id="0" name="Content Placeholder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588" y="1112838"/>
                        <a:ext cx="8229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06500" name="Straight Connector 12"/>
          <p:cNvCxnSpPr>
            <a:cxnSpLocks noChangeShapeType="1"/>
          </p:cNvCxnSpPr>
          <p:nvPr/>
        </p:nvCxnSpPr>
        <p:spPr bwMode="auto">
          <a:xfrm rot="10800000" flipV="1">
            <a:off x="1436688" y="2757488"/>
            <a:ext cx="6807200" cy="0"/>
          </a:xfrm>
          <a:prstGeom prst="line">
            <a:avLst/>
          </a:prstGeom>
          <a:noFill/>
          <a:ln w="25400" algn="ctr">
            <a:solidFill>
              <a:srgbClr val="FFDE81"/>
            </a:solidFill>
            <a:round/>
          </a:ln>
          <a:extLst>
            <a:ext uri="{909E8E84-426E-40DD-AFC4-6F175D3DCCD1}">
              <a14:hiddenFill xmlns:a14="http://schemas.microsoft.com/office/drawing/2010/main">
                <a:noFill/>
              </a14:hiddenFill>
            </a:ext>
          </a:extLst>
        </p:spPr>
      </p:cxnSp>
      <p:sp>
        <p:nvSpPr>
          <p:cNvPr id="106501" name="Footer Placeholder 6"/>
          <p:cNvSpPr txBox="1"/>
          <p:nvPr/>
        </p:nvSpPr>
        <p:spPr bwMode="auto">
          <a:xfrm>
            <a:off x="377825" y="5794375"/>
            <a:ext cx="468788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1000" i="1">
                <a:solidFill>
                  <a:srgbClr val="515151"/>
                </a:solidFill>
                <a:ea typeface="宋体" panose="02010600030101010101" pitchFamily="2" charset="-122"/>
              </a:rPr>
              <a:t>* Weekdays</a:t>
            </a:r>
            <a:r>
              <a:rPr lang="en-US" altLang="zh-CN" sz="1000" i="1">
                <a:solidFill>
                  <a:srgbClr val="515151"/>
                </a:solidFill>
                <a:ea typeface="宋体" panose="02010600030101010101" pitchFamily="2" charset="-122"/>
                <a:sym typeface="Wingdings" panose="05000000000000000000" pitchFamily="2" charset="2"/>
              </a:rPr>
              <a:t> (Mon – Fri): </a:t>
            </a:r>
            <a:r>
              <a:rPr lang="en-US" altLang="zh-CN" sz="1000" i="1">
                <a:solidFill>
                  <a:srgbClr val="515151"/>
                </a:solidFill>
                <a:ea typeface="宋体" panose="02010600030101010101" pitchFamily="2" charset="-122"/>
              </a:rPr>
              <a:t>62 Sec. Weekends: (Sat – Sun): 52 Sec.</a:t>
            </a:r>
          </a:p>
        </p:txBody>
      </p:sp>
      <p:sp>
        <p:nvSpPr>
          <p:cNvPr id="5" name="TextBox 4"/>
          <p:cNvSpPr txBox="1"/>
          <p:nvPr/>
        </p:nvSpPr>
        <p:spPr>
          <a:xfrm>
            <a:off x="377468" y="5472178"/>
            <a:ext cx="8664829" cy="353943"/>
          </a:xfrm>
          <a:prstGeom prst="rect">
            <a:avLst/>
          </a:prstGeom>
          <a:no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spAutoFit/>
          </a:bodyPr>
          <a:lstStyle/>
          <a:p>
            <a:pPr>
              <a:lnSpc>
                <a:spcPct val="85000"/>
              </a:lnSpc>
              <a:spcBef>
                <a:spcPct val="15000"/>
              </a:spcBef>
              <a:buClr>
                <a:srgbClr val="747273"/>
              </a:buClr>
              <a:defRPr/>
            </a:pPr>
            <a:r>
              <a:rPr lang="en-US" sz="2000" dirty="0">
                <a:solidFill>
                  <a:schemeClr val="bg1">
                    <a:lumMod val="85000"/>
                  </a:schemeClr>
                </a:solidFill>
                <a:cs typeface="Arial" panose="020B0604020202020204" pitchFamily="34" charset="0"/>
              </a:rPr>
              <a:t>On average, weekday Dwell Time is 10 seconds longer than weekends*</a:t>
            </a:r>
          </a:p>
        </p:txBody>
      </p:sp>
      <p:sp>
        <p:nvSpPr>
          <p:cNvPr id="7" name="Rectangle 23"/>
          <p:cNvSpPr txBox="1">
            <a:spLocks noChangeArrowheads="1"/>
          </p:cNvSpPr>
          <p:nvPr/>
        </p:nvSpPr>
        <p:spPr bwMode="auto">
          <a:xfrm>
            <a:off x="723900" y="1550988"/>
            <a:ext cx="8158163" cy="4205287"/>
          </a:xfrm>
          <a:prstGeom prst="rect">
            <a:avLst/>
          </a:prstGeom>
          <a:solidFill>
            <a:schemeClr val="tx1">
              <a:lumMod val="95000"/>
              <a:lumOff val="5000"/>
              <a:alpha val="67000"/>
            </a:schemeClr>
          </a:solidFill>
          <a:ln w="9525">
            <a:noFill/>
            <a:miter lim="800000"/>
          </a:ln>
          <a:effectLst/>
        </p:spPr>
        <p:txBody>
          <a:bodyPr anchor="ctr"/>
          <a:lstStyle/>
          <a:p>
            <a:pPr algn="ctr">
              <a:lnSpc>
                <a:spcPct val="85000"/>
              </a:lnSpc>
              <a:spcBef>
                <a:spcPct val="50000"/>
              </a:spcBef>
              <a:buClr>
                <a:srgbClr val="747273"/>
              </a:buClr>
              <a:defRPr/>
            </a:pPr>
            <a:r>
              <a:rPr lang="en-US" sz="24000" b="1" dirty="0">
                <a:solidFill>
                  <a:schemeClr val="bg1"/>
                </a:solidFill>
              </a:rPr>
              <a:t>1</a:t>
            </a:r>
            <a:r>
              <a:rPr lang="en-US" sz="8000" b="1" dirty="0">
                <a:solidFill>
                  <a:schemeClr val="bg1"/>
                </a:solidFill>
              </a:rPr>
              <a:t> </a:t>
            </a:r>
            <a:r>
              <a:rPr lang="en-US" sz="24000" b="1" dirty="0">
                <a:solidFill>
                  <a:schemeClr val="bg1"/>
                </a:solidFill>
              </a:rPr>
              <a:t>min</a:t>
            </a:r>
            <a:endParaRPr lang="en-US" sz="24000" b="1" dirty="0">
              <a:solidFill>
                <a:schemeClr val="bg1"/>
              </a:solidFill>
              <a:latin typeface="Arial" panose="020B0604020202020204" pitchFamily="34" charset="0"/>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altLang="zh-CN">
                <a:ea typeface="宋体" panose="02010600030101010101" pitchFamily="2" charset="-122"/>
              </a:rPr>
              <a:t>Hewlett Packard: 2008</a:t>
            </a:r>
          </a:p>
        </p:txBody>
      </p:sp>
      <p:pic>
        <p:nvPicPr>
          <p:cNvPr id="1173507" name="Picture 3">
            <a:hlinkClick r:id="rId3" action="ppaction://hlinkfile"/>
          </p:cNvPr>
          <p:cNvPicPr>
            <a:picLocks noChangeAspect="1" noChangeArrowheads="1"/>
          </p:cNvPicPr>
          <p:nvPr/>
        </p:nvPicPr>
        <p:blipFill>
          <a:blip r:embed="rId4">
            <a:clrChange>
              <a:clrFrom>
                <a:srgbClr val="000000"/>
              </a:clrFrom>
              <a:clrTo>
                <a:srgbClr val="000000">
                  <a:alpha val="0"/>
                </a:srgbClr>
              </a:clrTo>
            </a:clrChange>
          </a:blip>
          <a:srcRect/>
          <a:stretch>
            <a:fillRect/>
          </a:stretch>
        </p:blipFill>
        <p:spPr bwMode="auto">
          <a:xfrm>
            <a:off x="1861691" y="1227910"/>
            <a:ext cx="5251268" cy="3892730"/>
          </a:xfrm>
          <a:prstGeom prst="rect">
            <a:avLst/>
          </a:prstGeom>
          <a:noFill/>
          <a:ln w="9525" algn="ctr">
            <a:noFill/>
            <a:miter lim="800000"/>
            <a:headEnd/>
            <a:tailEnd/>
          </a:ln>
          <a:effectLst>
            <a:reflection blurRad="6350" stA="52000" endA="300" endPos="35000" dir="5400000" sy="-100000" algn="bl" rotWithShape="0"/>
          </a:effectLst>
        </p:spPr>
      </p:pic>
      <p:sp>
        <p:nvSpPr>
          <p:cNvPr id="7" name="Rectangle 23"/>
          <p:cNvSpPr txBox="1">
            <a:spLocks noChangeArrowheads="1"/>
          </p:cNvSpPr>
          <p:nvPr/>
        </p:nvSpPr>
        <p:spPr bwMode="auto">
          <a:xfrm>
            <a:off x="492369" y="2756709"/>
            <a:ext cx="8159262" cy="4205795"/>
          </a:xfrm>
          <a:prstGeom prst="rect">
            <a:avLst/>
          </a:prstGeom>
          <a:noFill/>
          <a:ln w="9525">
            <a:noFill/>
            <a:miter lim="800000"/>
          </a:ln>
        </p:spPr>
        <p:txBody>
          <a:bodyPr anchor="ctr"/>
          <a:lstStyle/>
          <a:p>
            <a:pPr algn="ctr">
              <a:lnSpc>
                <a:spcPct val="85000"/>
              </a:lnSpc>
              <a:spcBef>
                <a:spcPct val="50000"/>
              </a:spcBef>
              <a:buClr>
                <a:srgbClr val="747273"/>
              </a:buClr>
              <a:defRPr/>
            </a:pPr>
            <a:r>
              <a:rPr lang="en-US" sz="24000" b="1" spc="-300" dirty="0">
                <a:solidFill>
                  <a:srgbClr val="F68933"/>
                </a:solidFill>
                <a:effectLst>
                  <a:glow rad="101600">
                    <a:srgbClr val="000000">
                      <a:satMod val="175000"/>
                      <a:alpha val="40000"/>
                    </a:srgbClr>
                  </a:glow>
                </a:effectLst>
              </a:rPr>
              <a:t>2</a:t>
            </a:r>
            <a:r>
              <a:rPr lang="en-US" sz="8000" b="1" spc="-300" dirty="0">
                <a:solidFill>
                  <a:srgbClr val="F68933"/>
                </a:solidFill>
                <a:effectLst>
                  <a:glow rad="101600">
                    <a:srgbClr val="000000">
                      <a:satMod val="175000"/>
                      <a:alpha val="40000"/>
                    </a:srgbClr>
                  </a:glow>
                </a:effectLst>
              </a:rPr>
              <a:t> </a:t>
            </a:r>
            <a:r>
              <a:rPr lang="en-US" sz="24000" b="1" spc="-300" dirty="0">
                <a:solidFill>
                  <a:srgbClr val="F68933"/>
                </a:solidFill>
                <a:effectLst>
                  <a:glow rad="101600">
                    <a:srgbClr val="000000">
                      <a:satMod val="175000"/>
                      <a:alpha val="40000"/>
                    </a:srgbClr>
                  </a:glow>
                </a:effectLst>
              </a:rPr>
              <a:t>min</a:t>
            </a:r>
            <a:endParaRPr lang="en-US" sz="24000" dirty="0">
              <a:solidFill>
                <a:srgbClr val="F68933"/>
              </a:solidFill>
              <a:effectLst>
                <a:glow rad="101600">
                  <a:srgbClr val="000000">
                    <a:satMod val="175000"/>
                    <a:alpha val="40000"/>
                  </a:srgbClr>
                </a:glow>
              </a:effectLst>
              <a:latin typeface="Arial" panose="020B0604020202020204" pitchFamily="34" charset="0"/>
              <a:cs typeface="Arial" panose="020B0604020202020204" pitchFamily="34" charset="0"/>
            </a:endParaRPr>
          </a:p>
        </p:txBody>
      </p:sp>
      <p:grpSp>
        <p:nvGrpSpPr>
          <p:cNvPr id="2" name="Group 9"/>
          <p:cNvGrpSpPr/>
          <p:nvPr/>
        </p:nvGrpSpPr>
        <p:grpSpPr bwMode="auto">
          <a:xfrm>
            <a:off x="320675" y="1246188"/>
            <a:ext cx="3663950" cy="1801812"/>
            <a:chOff x="329131" y="1308595"/>
            <a:chExt cx="3664645" cy="1802629"/>
          </a:xfrm>
        </p:grpSpPr>
        <p:sp>
          <p:nvSpPr>
            <p:cNvPr id="107526" name="TextBox 8"/>
            <p:cNvSpPr txBox="1">
              <a:spLocks noChangeArrowheads="1"/>
            </p:cNvSpPr>
            <p:nvPr/>
          </p:nvSpPr>
          <p:spPr bwMode="auto">
            <a:xfrm>
              <a:off x="392643" y="1559534"/>
              <a:ext cx="3601133" cy="1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i="1">
                  <a:solidFill>
                    <a:srgbClr val="FFFFFF"/>
                  </a:solidFill>
                  <a:ea typeface="宋体" panose="02010600030101010101" pitchFamily="2" charset="-122"/>
                </a:rPr>
                <a:t>Amazing execution. Clear calls to action and love the 3D effects. Have not seen an ad unit like this before. Hats off Eyeblaster and kudos to Goodby,. </a:t>
              </a:r>
              <a:br>
                <a:rPr lang="en-GB" altLang="zh-CN" i="1">
                  <a:solidFill>
                    <a:srgbClr val="FFFFFF"/>
                  </a:solidFill>
                  <a:ea typeface="宋体" panose="02010600030101010101" pitchFamily="2" charset="-122"/>
                </a:rPr>
              </a:br>
              <a:r>
                <a:rPr lang="en-GB" altLang="zh-CN" i="1">
                  <a:solidFill>
                    <a:srgbClr val="FFFFFF"/>
                  </a:solidFill>
                  <a:ea typeface="宋体" panose="02010600030101010101" pitchFamily="2" charset="-122"/>
                </a:rPr>
                <a:t>Is there anything you can not do?</a:t>
              </a:r>
              <a:endParaRPr lang="en-GB" altLang="zh-CN" i="1">
                <a:solidFill>
                  <a:srgbClr val="F68933"/>
                </a:solidFill>
                <a:ea typeface="宋体" panose="02010600030101010101" pitchFamily="2" charset="-122"/>
              </a:endParaRPr>
            </a:p>
            <a:p>
              <a:pPr eaLnBrk="1" hangingPunct="1">
                <a:lnSpc>
                  <a:spcPct val="85000"/>
                </a:lnSpc>
                <a:spcBef>
                  <a:spcPts val="600"/>
                </a:spcBef>
                <a:buClr>
                  <a:srgbClr val="747273"/>
                </a:buClr>
              </a:pPr>
              <a:endParaRPr lang="en-GB" altLang="zh-CN" sz="1200" b="1">
                <a:solidFill>
                  <a:srgbClr val="FFFFFF"/>
                </a:solidFill>
                <a:ea typeface="宋体" panose="02010600030101010101" pitchFamily="2" charset="-122"/>
              </a:endParaRPr>
            </a:p>
            <a:p>
              <a:pPr eaLnBrk="1" hangingPunct="1">
                <a:lnSpc>
                  <a:spcPct val="85000"/>
                </a:lnSpc>
                <a:spcBef>
                  <a:spcPts val="600"/>
                </a:spcBef>
                <a:buClr>
                  <a:srgbClr val="747273"/>
                </a:buClr>
              </a:pPr>
              <a:r>
                <a:rPr lang="en-GB" altLang="zh-CN" sz="1200" b="1">
                  <a:solidFill>
                    <a:srgbClr val="FFFFFF"/>
                  </a:solidFill>
                  <a:ea typeface="宋体" panose="02010600030101010101" pitchFamily="2" charset="-122"/>
                </a:rPr>
                <a:t>Digital Design Professional</a:t>
              </a:r>
            </a:p>
          </p:txBody>
        </p:sp>
        <p:sp>
          <p:nvSpPr>
            <p:cNvPr id="107527" name="TextBox 5"/>
            <p:cNvSpPr txBox="1">
              <a:spLocks noChangeArrowheads="1"/>
            </p:cNvSpPr>
            <p:nvPr/>
          </p:nvSpPr>
          <p:spPr bwMode="auto">
            <a:xfrm>
              <a:off x="329131" y="1308595"/>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a:t>
              </a:r>
              <a:endParaRPr lang="en-US" altLang="zh-CN">
                <a:ea typeface="宋体" panose="02010600030101010101" pitchFamily="2" charset="-122"/>
              </a:endParaRPr>
            </a:p>
          </p:txBody>
        </p:sp>
        <p:sp>
          <p:nvSpPr>
            <p:cNvPr id="107528" name="TextBox 7"/>
            <p:cNvSpPr txBox="1">
              <a:spLocks noChangeArrowheads="1"/>
            </p:cNvSpPr>
            <p:nvPr/>
          </p:nvSpPr>
          <p:spPr bwMode="auto">
            <a:xfrm>
              <a:off x="2795709" y="2312544"/>
              <a:ext cx="86317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5400" b="1" i="1">
                  <a:solidFill>
                    <a:srgbClr val="F68933"/>
                  </a:solidFill>
                  <a:ea typeface="宋体" panose="02010600030101010101" pitchFamily="2" charset="-122"/>
                </a:rPr>
                <a:t> ”</a:t>
              </a:r>
              <a:endParaRPr lang="en-US" altLang="zh-CN">
                <a:ea typeface="宋体" panose="02010600030101010101"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zh-CN">
                <a:ea typeface="宋体" panose="02010600030101010101" pitchFamily="2" charset="-122"/>
              </a:rPr>
              <a:t>Making Data Actionable</a:t>
            </a: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pic>
        <p:nvPicPr>
          <p:cNvPr id="36" name="Picture 35" descr="Campaign Monitor.jpg"/>
          <p:cNvPicPr>
            <a:picLocks noChangeAspect="1"/>
          </p:cNvPicPr>
          <p:nvPr/>
        </p:nvPicPr>
        <p:blipFill>
          <a:blip r:embed="rId4" cstate="screen"/>
          <a:srcRect/>
          <a:stretch>
            <a:fillRect/>
          </a:stretch>
        </p:blipFill>
        <p:spPr>
          <a:xfrm>
            <a:off x="3426575" y="2330607"/>
            <a:ext cx="2362874" cy="728182"/>
          </a:xfrm>
          <a:prstGeom prst="roundRect">
            <a:avLst>
              <a:gd name="adj" fmla="val 12430"/>
            </a:avLst>
          </a:prstGeom>
          <a:noFill/>
          <a:ln w="3175">
            <a:noFill/>
          </a:ln>
        </p:spPr>
      </p:pic>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5"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Campaign Monitor</a:t>
            </a:r>
          </a:p>
        </p:txBody>
      </p:sp>
      <p:pic>
        <p:nvPicPr>
          <p:cNvPr id="30" name="Picture 29" descr="Campaign Monitor.jpg"/>
          <p:cNvPicPr>
            <a:picLocks noChangeAspect="1"/>
          </p:cNvPicPr>
          <p:nvPr/>
        </p:nvPicPr>
        <p:blipFill>
          <a:blip r:embed="rId6"/>
          <a:srcRect t="-1099"/>
          <a:stretch>
            <a:fillRect/>
          </a:stretch>
        </p:blipFill>
        <p:spPr>
          <a:xfrm>
            <a:off x="547396" y="2306229"/>
            <a:ext cx="2398105" cy="752560"/>
          </a:xfrm>
          <a:prstGeom prst="roundRect">
            <a:avLst>
              <a:gd name="adj" fmla="val 9527"/>
            </a:avLst>
          </a:prstGeom>
          <a:noFill/>
          <a:ln w="3175">
            <a:noFill/>
          </a:ln>
        </p:spPr>
      </p:pic>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7"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Report </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Generator</a:t>
            </a:r>
          </a:p>
        </p:txBody>
      </p:sp>
      <p:pic>
        <p:nvPicPr>
          <p:cNvPr id="41" name="Picture 40" descr="Campaign Monitor.jpg"/>
          <p:cNvPicPr>
            <a:picLocks noChangeAspect="1"/>
          </p:cNvPicPr>
          <p:nvPr/>
        </p:nvPicPr>
        <p:blipFill>
          <a:blip r:embed="rId8" cstate="screen"/>
          <a:srcRect/>
          <a:stretch>
            <a:fillRect/>
          </a:stretch>
        </p:blipFill>
        <p:spPr>
          <a:xfrm>
            <a:off x="6222775" y="2314136"/>
            <a:ext cx="2403335" cy="688009"/>
          </a:xfrm>
          <a:prstGeom prst="roundRect">
            <a:avLst>
              <a:gd name="adj" fmla="val 12430"/>
            </a:avLst>
          </a:prstGeom>
          <a:noFill/>
          <a:ln w="3175">
            <a:noFill/>
          </a:ln>
        </p:spPr>
      </p:pic>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9"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Plug-in for Excel</a:t>
            </a:r>
          </a:p>
        </p:txBody>
      </p:sp>
      <p:pic>
        <p:nvPicPr>
          <p:cNvPr id="56" name="Picture 55" descr="Campaign Monitor.jpg"/>
          <p:cNvPicPr>
            <a:picLocks noChangeAspect="1"/>
          </p:cNvPicPr>
          <p:nvPr/>
        </p:nvPicPr>
        <p:blipFill>
          <a:blip r:embed="rId10"/>
          <a:srcRect/>
          <a:stretch>
            <a:fillRect/>
          </a:stretch>
        </p:blipFill>
        <p:spPr>
          <a:xfrm>
            <a:off x="3426575" y="4606968"/>
            <a:ext cx="2329156" cy="746861"/>
          </a:xfrm>
          <a:prstGeom prst="roundRect">
            <a:avLst>
              <a:gd name="adj" fmla="val 9527"/>
            </a:avLst>
          </a:prstGeom>
          <a:noFill/>
          <a:ln w="3175">
            <a:noFill/>
          </a:ln>
        </p:spPr>
      </p:pic>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11"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Data Feeds Service</a:t>
            </a: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09938" y="1698625"/>
            <a:ext cx="1671637" cy="446088"/>
          </a:xfrm>
          <a:prstGeom prst="rect">
            <a:avLst/>
          </a:prstGeom>
          <a:noFill/>
        </p:spPr>
        <p:txBody>
          <a:bodyPr>
            <a:spAutoFit/>
          </a:bodyPr>
          <a:lstStyle/>
          <a:p>
            <a:pPr>
              <a:lnSpc>
                <a:spcPct val="85000"/>
              </a:lnSpc>
              <a:spcBef>
                <a:spcPct val="15000"/>
              </a:spcBef>
              <a:buClr>
                <a:srgbClr val="747273"/>
              </a:buClr>
              <a:defRPr/>
            </a:pPr>
            <a:r>
              <a:rPr lang="en-US" sz="1350" b="1" dirty="0">
                <a:solidFill>
                  <a:srgbClr val="F68933"/>
                </a:solidFill>
                <a:latin typeface="Arial" panose="020B0604020202020204" pitchFamily="34" charset="0"/>
                <a:cs typeface="Arial" panose="020B0604020202020204" pitchFamily="34" charset="0"/>
              </a:rPr>
              <a:t>One-click Reporting</a:t>
            </a:r>
          </a:p>
        </p:txBody>
      </p:sp>
      <p:sp>
        <p:nvSpPr>
          <p:cNvPr id="48" name="Rounded Rectangle 47">
            <a:hlinkClick r:id="rId12"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b="1">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Custom Report</a:t>
            </a:r>
          </a:p>
          <a:p>
            <a:pPr>
              <a:lnSpc>
                <a:spcPct val="85000"/>
              </a:lnSpc>
              <a:spcBef>
                <a:spcPct val="15000"/>
              </a:spcBef>
              <a:buClr>
                <a:srgbClr val="747273"/>
              </a:buClr>
              <a:defRPr/>
            </a:pPr>
            <a:r>
              <a:rPr lang="en-US" altLang="zh-CN" sz="1300" b="1">
                <a:solidFill>
                  <a:srgbClr val="F68933"/>
                </a:solidFill>
                <a:ea typeface="宋体" panose="02010600030101010101" pitchFamily="2" charset="-122"/>
                <a:cs typeface="Arial" panose="020B0604020202020204" pitchFamily="34" charset="0"/>
              </a:rPr>
              <a:t>Builder &amp; Service</a:t>
            </a: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8564" name="Picture 42" descr="select metrics.gif"/>
          <p:cNvPicPr>
            <a:picLocks noChangeAspect="1"/>
          </p:cNvPicPr>
          <p:nvPr/>
        </p:nvPicPr>
        <p:blipFill>
          <a:blip r:embed="rId13">
            <a:extLst>
              <a:ext uri="{28A0092B-C50C-407E-A947-70E740481C1C}">
                <a14:useLocalDpi xmlns:a14="http://schemas.microsoft.com/office/drawing/2010/main" val="0"/>
              </a:ext>
            </a:extLst>
          </a:blip>
          <a:srcRect r="38399" b="34660"/>
          <a:stretch>
            <a:fillRect/>
          </a:stretch>
        </p:blipFill>
        <p:spPr bwMode="auto">
          <a:xfrm>
            <a:off x="673100" y="4656138"/>
            <a:ext cx="22701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5" name="Picture 3" descr="D:\Backup\Presentations\Lianne\reportin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6" name="Picture 5" descr="D:\Backup\Presentations\Lianne\generato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05338"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7" name="Picture 6" descr="D:\Backup\Presentations\Lianne\excel111.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8" name="Picture 7" descr="D:\Backup\Presentations\Lianne\builder.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39938"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69" name="Picture 8" descr="D:\Backup\Presentations\Lianne\data-fee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7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62800" y="12700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Campaign Monitor.jpg"/>
          <p:cNvPicPr>
            <a:picLocks noChangeAspect="1"/>
          </p:cNvPicPr>
          <p:nvPr/>
        </p:nvPicPr>
        <p:blipFill>
          <a:blip r:embed="rId20" cstate="screen"/>
          <a:srcRect/>
          <a:stretch>
            <a:fillRect/>
          </a:stretch>
        </p:blipFill>
        <p:spPr>
          <a:xfrm>
            <a:off x="6223296" y="4606968"/>
            <a:ext cx="2402918" cy="746861"/>
          </a:xfrm>
          <a:prstGeom prst="roundRect">
            <a:avLst>
              <a:gd name="adj" fmla="val 6402"/>
            </a:avLst>
          </a:prstGeom>
          <a:noFill/>
          <a:ln w="3175">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Backup\Lianne\CM535.jpg"/>
          <p:cNvPicPr>
            <a:picLocks noChangeAspect="1" noChangeArrowheads="1"/>
          </p:cNvPicPr>
          <p:nvPr/>
        </p:nvPicPr>
        <p:blipFill>
          <a:blip r:embed="rId3"/>
          <a:srcRect/>
          <a:stretch>
            <a:fillRect/>
          </a:stretch>
        </p:blipFill>
        <p:spPr bwMode="auto">
          <a:xfrm>
            <a:off x="3255963" y="1371600"/>
            <a:ext cx="5559425" cy="3505200"/>
          </a:xfrm>
          <a:prstGeom prst="rect">
            <a:avLst/>
          </a:prstGeom>
          <a:noFill/>
          <a:ln w="6350">
            <a:solidFill>
              <a:schemeClr val="tx1">
                <a:lumMod val="50000"/>
                <a:lumOff val="50000"/>
              </a:schemeClr>
            </a:solidFill>
          </a:ln>
          <a:effectLst/>
        </p:spPr>
      </p:pic>
      <p:sp>
        <p:nvSpPr>
          <p:cNvPr id="38" name="Rectangle 37"/>
          <p:cNvSpPr/>
          <p:nvPr/>
        </p:nvSpPr>
        <p:spPr bwMode="auto">
          <a:xfrm>
            <a:off x="0" y="1352550"/>
            <a:ext cx="9144000" cy="198913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6" name="Title 1"/>
          <p:cNvSpPr>
            <a:spLocks noGrp="1"/>
          </p:cNvSpPr>
          <p:nvPr>
            <p:ph type="title"/>
          </p:nvPr>
        </p:nvSpPr>
        <p:spPr>
          <a:xfrm>
            <a:off x="341313" y="374650"/>
            <a:ext cx="8248650" cy="676275"/>
          </a:xfrm>
        </p:spPr>
        <p:txBody>
          <a:bodyPr/>
          <a:lstStyle/>
          <a:p>
            <a:r>
              <a:rPr lang="en-US" altLang="zh-CN" sz="3200">
                <a:ea typeface="宋体" panose="02010600030101010101" pitchFamily="2" charset="-122"/>
              </a:rPr>
              <a:t>Campaign Ready, Set, Go</a:t>
            </a:r>
          </a:p>
        </p:txBody>
      </p:sp>
      <p:sp>
        <p:nvSpPr>
          <p:cNvPr id="12" name="Text Placeholder 11"/>
          <p:cNvSpPr>
            <a:spLocks noGrp="1"/>
          </p:cNvSpPr>
          <p:nvPr>
            <p:ph type="body" sz="half" idx="2"/>
          </p:nvPr>
        </p:nvSpPr>
        <p:spPr bwMode="auto">
          <a:xfrm>
            <a:off x="371475" y="4779963"/>
            <a:ext cx="8772525"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algn="l" eaLnBrk="1" hangingPunct="1"/>
            <a:r>
              <a:rPr altLang="zh-CN">
                <a:ea typeface="宋体" panose="02010600030101010101" pitchFamily="2" charset="-122"/>
                <a:cs typeface="Arial" panose="020B0604020202020204" pitchFamily="34" charset="0"/>
              </a:rPr>
              <a:t>Campaign Monitor </a:t>
            </a:r>
            <a:r>
              <a:rPr altLang="zh-CN" sz="2800" b="1">
                <a:solidFill>
                  <a:srgbClr val="F68933"/>
                </a:solidFill>
                <a:ea typeface="宋体" panose="02010600030101010101" pitchFamily="2" charset="-122"/>
                <a:cs typeface="Arial" panose="020B0604020202020204" pitchFamily="34" charset="0"/>
              </a:rPr>
              <a:t>your window to the campaign</a:t>
            </a:r>
            <a:endParaRPr altLang="zh-CN" sz="4400" b="1">
              <a:solidFill>
                <a:srgbClr val="F68933"/>
              </a:solidFill>
              <a:ea typeface="宋体" panose="02010600030101010101" pitchFamily="2" charset="-122"/>
              <a:cs typeface="Arial" panose="020B0604020202020204" pitchFamily="34" charset="0"/>
            </a:endParaRPr>
          </a:p>
        </p:txBody>
      </p:sp>
      <p:sp>
        <p:nvSpPr>
          <p:cNvPr id="109" name="Rounded Rectangle 108"/>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599" name="TextBox 109"/>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123" name="Flowchart: Merge 122"/>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0601" name="TextBox 123"/>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131" name="Pentagon 130"/>
          <p:cNvSpPr/>
          <p:nvPr/>
        </p:nvSpPr>
        <p:spPr bwMode="auto">
          <a:xfrm rot="16200000">
            <a:off x="566658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5" name="Content Placeholder 2"/>
          <p:cNvSpPr>
            <a:spLocks noGrp="1"/>
          </p:cNvSpPr>
          <p:nvPr>
            <p:ph idx="1"/>
          </p:nvPr>
        </p:nvSpPr>
        <p:spPr bwMode="auto">
          <a:xfrm>
            <a:off x="304800" y="1577975"/>
            <a:ext cx="6961188" cy="3054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200">
                <a:solidFill>
                  <a:schemeClr val="tx1"/>
                </a:solidFill>
                <a:ea typeface="宋体" panose="02010600030101010101" pitchFamily="2" charset="-122"/>
                <a:cs typeface="Arial" panose="020B0604020202020204" pitchFamily="34" charset="0"/>
              </a:rPr>
              <a:t>Instant access to Key Performance Indicators</a:t>
            </a:r>
          </a:p>
          <a:p>
            <a:pPr eaLnBrk="1" hangingPunct="1"/>
            <a:r>
              <a:rPr altLang="zh-CN" sz="2200">
                <a:solidFill>
                  <a:schemeClr val="tx1"/>
                </a:solidFill>
                <a:ea typeface="宋体" panose="02010600030101010101" pitchFamily="2" charset="-122"/>
                <a:cs typeface="Arial" panose="020B0604020202020204" pitchFamily="34" charset="0"/>
              </a:rPr>
              <a:t>View all campaigns at a glance</a:t>
            </a:r>
          </a:p>
          <a:p>
            <a:pPr eaLnBrk="1" hangingPunct="1"/>
            <a:r>
              <a:rPr altLang="zh-CN" sz="2200">
                <a:solidFill>
                  <a:schemeClr val="tx1"/>
                </a:solidFill>
                <a:ea typeface="宋体" panose="02010600030101010101" pitchFamily="2" charset="-122"/>
                <a:cs typeface="Arial" panose="020B0604020202020204" pitchFamily="34" charset="0"/>
              </a:rPr>
              <a:t>Detect problems quickly and easily</a:t>
            </a:r>
          </a:p>
          <a:p>
            <a:pPr eaLnBrk="1" hangingPunct="1"/>
            <a:r>
              <a:rPr altLang="zh-CN" sz="2200">
                <a:solidFill>
                  <a:schemeClr val="tx1"/>
                </a:solidFill>
                <a:ea typeface="宋体" panose="02010600030101010101" pitchFamily="2" charset="-122"/>
                <a:cs typeface="Arial" panose="020B0604020202020204" pitchFamily="34" charset="0"/>
              </a:rPr>
              <a:t>Gain control with real-time data</a:t>
            </a:r>
          </a:p>
        </p:txBody>
      </p:sp>
      <p:sp>
        <p:nvSpPr>
          <p:cNvPr id="36" name="Rounded Rectangle 35">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40" name="Picture 39" descr="cmsmalle.jpg">
            <a:hlinkClick r:id="rId5" action="ppaction://hlinksldjump" highlightClick="1"/>
            <a:hlinkHover r:id="" action="ppaction://noaction" highlightClick="1"/>
          </p:cNvPr>
          <p:cNvPicPr>
            <a:picLocks noChangeAspect="1"/>
          </p:cNvPicPr>
          <p:nvPr/>
        </p:nvPicPr>
        <p:blipFill>
          <a:blip r:embed="rId6">
            <a:duotone>
              <a:schemeClr val="bg2">
                <a:shade val="45000"/>
                <a:satMod val="135000"/>
              </a:schemeClr>
              <a:prstClr val="white"/>
            </a:duotone>
          </a:blip>
          <a:stretch>
            <a:fillRect/>
          </a:stretch>
        </p:blipFill>
        <p:spPr>
          <a:xfrm>
            <a:off x="5521872" y="317954"/>
            <a:ext cx="444046" cy="444046"/>
          </a:xfrm>
          <a:prstGeom prst="roundRect">
            <a:avLst/>
          </a:prstGeom>
          <a:solidFill>
            <a:schemeClr val="bg1">
              <a:alpha val="0"/>
            </a:schemeClr>
          </a:solidFill>
          <a:ln w="12700">
            <a:solidFill>
              <a:srgbClr val="F68933"/>
            </a:solidFill>
          </a:ln>
        </p:spPr>
      </p:pic>
      <p:pic>
        <p:nvPicPr>
          <p:cNvPr id="41" name="Picture 40"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42" name="Picture 41"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43" name="Picture 42"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44" name="Picture 43"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45" name="Picture 44"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125" name="TextBox 12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CM</a:t>
            </a:r>
          </a:p>
        </p:txBody>
      </p:sp>
      <p:sp>
        <p:nvSpPr>
          <p:cNvPr id="126" name="TextBox 12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127" name="TextBox 12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128" name="TextBox 12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129" name="TextBox 12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130" name="TextBox 12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1000"/>
                                        <p:tgtEl>
                                          <p:spTgt spid="3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animEffect transition="in" filter="fade">
                                      <p:cBhvr>
                                        <p:cTn id="11" dur="2000"/>
                                        <p:tgtEl>
                                          <p:spTgt spid="35">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animEffect transition="in" filter="fade">
                                      <p:cBhvr>
                                        <p:cTn id="15" dur="2000"/>
                                        <p:tgtEl>
                                          <p:spTgt spid="35">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35">
                                            <p:txEl>
                                              <p:pRg st="2" end="2"/>
                                            </p:txEl>
                                          </p:spTgt>
                                        </p:tgtEl>
                                        <p:attrNameLst>
                                          <p:attrName>style.visibility</p:attrName>
                                        </p:attrNameLst>
                                      </p:cBhvr>
                                      <p:to>
                                        <p:strVal val="visible"/>
                                      </p:to>
                                    </p:set>
                                    <p:animEffect transition="in" filter="fade">
                                      <p:cBhvr>
                                        <p:cTn id="19" dur="2000"/>
                                        <p:tgtEl>
                                          <p:spTgt spid="35">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35">
                                            <p:txEl>
                                              <p:pRg st="3" end="3"/>
                                            </p:txEl>
                                          </p:spTgt>
                                        </p:tgtEl>
                                        <p:attrNameLst>
                                          <p:attrName>style.visibility</p:attrName>
                                        </p:attrNameLst>
                                      </p:cBhvr>
                                      <p:to>
                                        <p:strVal val="visible"/>
                                      </p:to>
                                    </p:set>
                                    <p:animEffect transition="in" filter="fade">
                                      <p:cBhvr>
                                        <p:cTn id="23" dur="2000"/>
                                        <p:tgtEl>
                                          <p:spTgt spid="3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wipe(left)">
                                      <p:cBhvr>
                                        <p:cTn id="28"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2" grpId="0" build="p"/>
      <p:bldP spid="3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One-click Reporting</a:t>
            </a:r>
          </a:p>
        </p:txBody>
      </p:sp>
      <p:sp>
        <p:nvSpPr>
          <p:cNvPr id="111619"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Actionable insights at your fingertips </a:t>
            </a:r>
          </a:p>
          <a:p>
            <a:pPr eaLnBrk="1" hangingPunct="1"/>
            <a:r>
              <a:rPr altLang="zh-CN"/>
              <a:t>Prepare to impress</a:t>
            </a:r>
          </a:p>
          <a:p>
            <a:pPr eaLnBrk="1" hangingPunct="1"/>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7" name="Rectangle 6"/>
          <p:cNvSpPr/>
          <p:nvPr/>
        </p:nvSpPr>
        <p:spPr>
          <a:xfrm>
            <a:off x="2743200" y="1905000"/>
            <a:ext cx="3962400" cy="2408238"/>
          </a:xfrm>
          <a:prstGeom prst="rect">
            <a:avLst/>
          </a:prstGeom>
          <a:solidFill>
            <a:schemeClr val="bg1"/>
          </a:solidFill>
          <a:ln w="952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1621" name="Picture 4" descr="D:\Backup\Presentations\Lianne\ist2_6625359-presentation-backgrou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920875"/>
            <a:ext cx="2503487"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Backup\Presentations\Lianne\performance.png"/>
          <p:cNvPicPr>
            <a:picLocks noChangeAspect="1" noChangeArrowheads="1"/>
          </p:cNvPicPr>
          <p:nvPr/>
        </p:nvPicPr>
        <p:blipFill>
          <a:blip r:embed="rId3" cstate="screen"/>
          <a:stretch>
            <a:fillRect/>
          </a:stretch>
        </p:blipFill>
        <p:spPr bwMode="auto">
          <a:xfrm>
            <a:off x="3951171" y="1287035"/>
            <a:ext cx="4909672" cy="3422070"/>
          </a:xfrm>
          <a:prstGeom prst="roundRect">
            <a:avLst>
              <a:gd name="adj" fmla="val 663"/>
            </a:avLst>
          </a:prstGeom>
          <a:noFill/>
          <a:ln w="12700">
            <a:solidFill>
              <a:srgbClr val="A6A6A6"/>
            </a:solidFill>
            <a:miter lim="800000"/>
            <a:headEnd/>
            <a:tailEnd/>
          </a:ln>
          <a:effectLst/>
        </p:spPr>
      </p:pic>
      <p:sp>
        <p:nvSpPr>
          <p:cNvPr id="51" name="Rectangle 50"/>
          <p:cNvSpPr/>
          <p:nvPr/>
        </p:nvSpPr>
        <p:spPr bwMode="auto">
          <a:xfrm>
            <a:off x="0" y="1219200"/>
            <a:ext cx="9144000" cy="35814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4"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At the click of a button</a:t>
            </a:r>
          </a:p>
        </p:txBody>
      </p:sp>
      <p:grpSp>
        <p:nvGrpSpPr>
          <p:cNvPr id="2" name="Group 39"/>
          <p:cNvGrpSpPr/>
          <p:nvPr/>
        </p:nvGrpSpPr>
        <p:grpSpPr bwMode="auto">
          <a:xfrm>
            <a:off x="276225" y="4648200"/>
            <a:ext cx="8342313" cy="1441450"/>
            <a:chOff x="329131" y="1308595"/>
            <a:chExt cx="3582312" cy="1441330"/>
          </a:xfrm>
        </p:grpSpPr>
        <p:sp>
          <p:nvSpPr>
            <p:cNvPr id="112665" name="TextBox 40"/>
            <p:cNvSpPr txBox="1">
              <a:spLocks noChangeArrowheads="1"/>
            </p:cNvSpPr>
            <p:nvPr/>
          </p:nvSpPr>
          <p:spPr bwMode="auto">
            <a:xfrm>
              <a:off x="417751" y="1524477"/>
              <a:ext cx="3493692" cy="104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8765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just" eaLnBrk="1" hangingPunct="1">
                <a:lnSpc>
                  <a:spcPct val="85000"/>
                </a:lnSpc>
                <a:spcBef>
                  <a:spcPct val="15000"/>
                </a:spcBef>
                <a:buClr>
                  <a:srgbClr val="747273"/>
                </a:buClr>
              </a:pPr>
              <a:r>
                <a:rPr lang="en-US" altLang="zh-CN">
                  <a:solidFill>
                    <a:srgbClr val="262626"/>
                  </a:solidFill>
                  <a:ea typeface="宋体" panose="02010600030101010101" pitchFamily="2" charset="-122"/>
                </a:rPr>
                <a:t>We've taken the one-click PowerPoint summary and Excel data and made it our own for the client’s main campaigns this holiday season. We've received great feedback on these results, and it takes us far less time to pull everything together.</a:t>
              </a:r>
              <a:endParaRPr lang="en-GB" altLang="zh-CN" b="1">
                <a:solidFill>
                  <a:srgbClr val="262626"/>
                </a:solidFill>
                <a:ea typeface="宋体" panose="02010600030101010101" pitchFamily="2" charset="-122"/>
              </a:endParaRPr>
            </a:p>
            <a:p>
              <a:pPr eaLnBrk="1" hangingPunct="1">
                <a:lnSpc>
                  <a:spcPct val="150000"/>
                </a:lnSpc>
                <a:spcBef>
                  <a:spcPts val="600"/>
                </a:spcBef>
                <a:buClr>
                  <a:srgbClr val="747273"/>
                </a:buClr>
              </a:pPr>
              <a:r>
                <a:rPr lang="en-US" altLang="zh-CN" b="1">
                  <a:ea typeface="宋体" panose="02010600030101010101" pitchFamily="2" charset="-122"/>
                </a:rPr>
                <a:t>Alexia Paterson, </a:t>
              </a:r>
              <a:r>
                <a:rPr lang="en-US" altLang="zh-CN">
                  <a:ea typeface="宋体" panose="02010600030101010101" pitchFamily="2" charset="-122"/>
                </a:rPr>
                <a:t>MediaCom, Media Executive</a:t>
              </a:r>
              <a:endParaRPr lang="en-GB" altLang="zh-CN" b="1">
                <a:solidFill>
                  <a:srgbClr val="0D0D0D"/>
                </a:solidFill>
                <a:ea typeface="宋体" panose="02010600030101010101" pitchFamily="2" charset="-122"/>
              </a:endParaRPr>
            </a:p>
          </p:txBody>
        </p:sp>
        <p:sp>
          <p:nvSpPr>
            <p:cNvPr id="112666" name="TextBox 41"/>
            <p:cNvSpPr txBox="1">
              <a:spLocks noChangeArrowheads="1"/>
            </p:cNvSpPr>
            <p:nvPr/>
          </p:nvSpPr>
          <p:spPr bwMode="auto">
            <a:xfrm>
              <a:off x="329131" y="1308595"/>
              <a:ext cx="30182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a:t>
              </a:r>
              <a:endParaRPr lang="en-US" altLang="zh-CN" sz="1600">
                <a:ea typeface="宋体" panose="02010600030101010101" pitchFamily="2" charset="-122"/>
              </a:endParaRPr>
            </a:p>
          </p:txBody>
        </p:sp>
        <p:sp>
          <p:nvSpPr>
            <p:cNvPr id="112667" name="TextBox 42"/>
            <p:cNvSpPr txBox="1">
              <a:spLocks noChangeArrowheads="1"/>
            </p:cNvSpPr>
            <p:nvPr/>
          </p:nvSpPr>
          <p:spPr bwMode="auto">
            <a:xfrm>
              <a:off x="1945307" y="1872762"/>
              <a:ext cx="404250"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GB" altLang="zh-CN" sz="6000" b="1" i="1">
                  <a:solidFill>
                    <a:srgbClr val="F68933"/>
                  </a:solidFill>
                  <a:ea typeface="宋体" panose="02010600030101010101" pitchFamily="2" charset="-122"/>
                </a:rPr>
                <a:t> ”</a:t>
              </a:r>
              <a:endParaRPr lang="en-US" altLang="zh-CN" sz="1600">
                <a:ea typeface="宋体" panose="02010600030101010101" pitchFamily="2" charset="-122"/>
              </a:endParaRPr>
            </a:p>
          </p:txBody>
        </p:sp>
      </p:grpSp>
      <p:sp>
        <p:nvSpPr>
          <p:cNvPr id="4" name="Content Placeholder 3"/>
          <p:cNvSpPr>
            <a:spLocks noGrp="1"/>
          </p:cNvSpPr>
          <p:nvPr>
            <p:ph type="body" sz="half" idx="2"/>
          </p:nvPr>
        </p:nvSpPr>
        <p:spPr bwMode="auto">
          <a:xfrm>
            <a:off x="320675" y="1519238"/>
            <a:ext cx="8018463" cy="3594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compatLnSpc="1"/>
          <a:lstStyle/>
          <a:p>
            <a:pPr eaLnBrk="1" hangingPunct="1">
              <a:buFont typeface="Arial" panose="020B0604020202020204" pitchFamily="34" charset="0"/>
              <a:buNone/>
            </a:pPr>
            <a:r>
              <a:rPr altLang="zh-CN" sz="2800" b="1">
                <a:solidFill>
                  <a:schemeClr val="tx1"/>
                </a:solidFill>
                <a:ea typeface="宋体" panose="02010600030101010101" pitchFamily="2" charset="-122"/>
                <a:cs typeface="Arial" panose="020B0604020202020204" pitchFamily="34" charset="0"/>
              </a:rPr>
              <a:t>	</a:t>
            </a:r>
          </a:p>
          <a:p>
            <a:pPr eaLnBrk="1" hangingPunct="1"/>
            <a:r>
              <a:rPr altLang="zh-CN" sz="2200">
                <a:solidFill>
                  <a:srgbClr val="262626"/>
                </a:solidFill>
                <a:ea typeface="宋体" panose="02010600030101010101" pitchFamily="2" charset="-122"/>
                <a:cs typeface="Arial" panose="020B0604020202020204" pitchFamily="34" charset="0"/>
              </a:rPr>
              <a:t>Full Campaign Summary slide deck in standard PPT format</a:t>
            </a:r>
          </a:p>
          <a:p>
            <a:pPr eaLnBrk="1" hangingPunct="1"/>
            <a:r>
              <a:rPr lang="en-GB" altLang="zh-CN" sz="2200">
                <a:solidFill>
                  <a:srgbClr val="262626"/>
                </a:solidFill>
                <a:ea typeface="宋体" panose="02010600030101010101" pitchFamily="2" charset="-122"/>
                <a:cs typeface="Arial" panose="020B0604020202020204" pitchFamily="34" charset="0"/>
              </a:rPr>
              <a:t>Visual representation of campaign performance data</a:t>
            </a:r>
          </a:p>
        </p:txBody>
      </p:sp>
      <p:sp>
        <p:nvSpPr>
          <p:cNvPr id="52" name="Rounded Rectangle 51"/>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48" name="TextBox 52"/>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54" name="Flowchart: Merge 53"/>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2650" name="TextBox 54"/>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6" name="Pentagon 55"/>
          <p:cNvSpPr/>
          <p:nvPr/>
        </p:nvSpPr>
        <p:spPr bwMode="auto">
          <a:xfrm rot="16200000">
            <a:off x="6143625" y="835026"/>
            <a:ext cx="179387" cy="106362"/>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7" name="Rounded Rectangle 56">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8" name="Picture 57"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9" name="Picture 58" descr="oneclicksmall.jpg">
            <a:hlinkClick r:id="rId7" action="ppaction://hlinksldjump" highlightClick="1"/>
            <a:hlinkHover r:id="" action="ppaction://noaction" highlightClick="1"/>
          </p:cNvPr>
          <p:cNvPicPr>
            <a:picLocks noChangeAspect="1"/>
          </p:cNvPicPr>
          <p:nvPr/>
        </p:nvPicPr>
        <p:blipFill>
          <a:blip r:embed="rId8">
            <a:duotone>
              <a:schemeClr val="bg2">
                <a:shade val="45000"/>
                <a:satMod val="135000"/>
              </a:schemeClr>
              <a:prstClr val="white"/>
            </a:duotone>
          </a:blip>
          <a:stretch>
            <a:fillRect/>
          </a:stretch>
        </p:blipFill>
        <p:spPr>
          <a:xfrm>
            <a:off x="6011131" y="317954"/>
            <a:ext cx="444046" cy="444046"/>
          </a:xfrm>
          <a:prstGeom prst="roundRect">
            <a:avLst/>
          </a:prstGeom>
          <a:solidFill>
            <a:schemeClr val="bg1">
              <a:alpha val="0"/>
            </a:schemeClr>
          </a:solidFill>
          <a:ln w="12700">
            <a:solidFill>
              <a:srgbClr val="F68933"/>
            </a:solidFill>
          </a:ln>
        </p:spPr>
      </p:pic>
      <p:pic>
        <p:nvPicPr>
          <p:cNvPr id="60" name="Picture 59"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61" name="Picture 60"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62" name="Picture 61"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63" name="Picture 62"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64" name="TextBox 63"/>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5" name="TextBox 64"/>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6" name="TextBox 65"/>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7" name="TextBox 66"/>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1-Click</a:t>
            </a:r>
          </a:p>
        </p:txBody>
      </p:sp>
      <p:sp>
        <p:nvSpPr>
          <p:cNvPr id="68" name="TextBox 67"/>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9" name="TextBox 68"/>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1000"/>
                                        <p:tgtEl>
                                          <p:spTgt spid="5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2000"/>
                                        <p:tgtEl>
                                          <p:spTgt spid="4">
                                            <p:txEl>
                                              <p:pRg st="1" end="1"/>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2000"/>
                                        <p:tgtEl>
                                          <p:spTgt spid="4">
                                            <p:txEl>
                                              <p:pRg st="2" end="2"/>
                                            </p:txEl>
                                          </p:spTgt>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Report Generator</a:t>
            </a:r>
          </a:p>
        </p:txBody>
      </p:sp>
      <p:sp>
        <p:nvSpPr>
          <p:cNvPr id="11366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 complete campaign analysis package </a:t>
            </a:r>
          </a:p>
          <a:p>
            <a:pPr eaLnBrk="1" hangingPunct="1"/>
            <a:r>
              <a:rPr altLang="zh-CN"/>
              <a:t>Witness your data come to life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366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1367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5125" y="1914525"/>
            <a:ext cx="462915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BaaS Introduce</a:t>
            </a:r>
          </a:p>
        </p:txBody>
      </p:sp>
      <p:sp>
        <p:nvSpPr>
          <p:cNvPr id="99331"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云计算的衍生</a:t>
            </a:r>
          </a:p>
          <a:p>
            <a:pPr eaLnBrk="1" hangingPunct="1"/>
            <a:r>
              <a:rPr lang="zh-CN" altLang="en-US"/>
              <a:t>技术分工的产物</a:t>
            </a:r>
          </a:p>
          <a:p>
            <a:pPr eaLnBrk="1" hangingPunct="1"/>
            <a:r>
              <a:rPr lang="zh-CN" altLang="en-US"/>
              <a:t>天下武功为快不破</a:t>
            </a:r>
          </a:p>
        </p:txBody>
      </p:sp>
      <p:pic>
        <p:nvPicPr>
          <p:cNvPr id="1026" name="Picture 2" descr="D:\Backup\My Pictures\Istock images 6.2008\iStock_000005143796XSmall.jpg"/>
          <p:cNvPicPr>
            <a:picLocks noChangeAspect="1" noChangeArrowheads="1"/>
          </p:cNvPicPr>
          <p:nvPr/>
        </p:nvPicPr>
        <p:blipFill>
          <a:blip r:embed="rId3"/>
          <a:srcRect/>
          <a:stretch>
            <a:fillRect/>
          </a:stretch>
        </p:blipFill>
        <p:spPr bwMode="auto">
          <a:xfrm>
            <a:off x="2786063" y="1916113"/>
            <a:ext cx="4225925" cy="2386012"/>
          </a:xfrm>
          <a:prstGeom prst="rect">
            <a:avLst/>
          </a:prstGeom>
          <a:noFill/>
          <a:ln>
            <a:solidFill>
              <a:schemeClr val="bg1">
                <a:lumMod val="65000"/>
              </a:schemeClr>
            </a:solid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1227730" y="1447800"/>
            <a:ext cx="7492491" cy="4020545"/>
          </a:xfrm>
          <a:prstGeom prst="roundRect">
            <a:avLst>
              <a:gd name="adj" fmla="val 0"/>
            </a:avLst>
          </a:prstGeom>
          <a:noFill/>
          <a:ln w="12700">
            <a:solidFill>
              <a:srgbClr val="A6A6A6"/>
            </a:solidFill>
            <a:miter lim="800000"/>
            <a:headEnd/>
            <a:tailEnd/>
          </a:ln>
          <a:effectLst/>
        </p:spPr>
      </p:pic>
      <p:sp>
        <p:nvSpPr>
          <p:cNvPr id="44" name="Rectangle 43"/>
          <p:cNvSpPr/>
          <p:nvPr/>
        </p:nvSpPr>
        <p:spPr bwMode="auto">
          <a:xfrm>
            <a:off x="0" y="1196975"/>
            <a:ext cx="9144000" cy="4529138"/>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2" name="Title 7"/>
          <p:cNvSpPr>
            <a:spLocks noGrp="1"/>
          </p:cNvSpPr>
          <p:nvPr>
            <p:ph type="title"/>
          </p:nvPr>
        </p:nvSpPr>
        <p:spPr/>
        <p:txBody>
          <a:bodyPr/>
          <a:lstStyle/>
          <a:p>
            <a:r>
              <a:rPr lang="en-US" altLang="zh-CN">
                <a:ea typeface="宋体" panose="02010600030101010101" pitchFamily="2" charset="-122"/>
              </a:rPr>
              <a:t>Made to measure</a:t>
            </a:r>
          </a:p>
        </p:txBody>
      </p:sp>
      <p:sp>
        <p:nvSpPr>
          <p:cNvPr id="9" name="Content Placeholder 8"/>
          <p:cNvSpPr>
            <a:spLocks noGrp="1"/>
          </p:cNvSpPr>
          <p:nvPr>
            <p:ph idx="4294967295"/>
          </p:nvPr>
        </p:nvSpPr>
        <p:spPr bwMode="auto">
          <a:xfrm>
            <a:off x="428625" y="2332038"/>
            <a:ext cx="843280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altLang="zh-CN" sz="2200">
                <a:ea typeface="宋体" panose="02010600030101010101" pitchFamily="2" charset="-122"/>
                <a:cs typeface="Arial" panose="020B0604020202020204" pitchFamily="34" charset="0"/>
              </a:rPr>
              <a:t>23 predefined reports, grouped into 8 simple categories</a:t>
            </a:r>
          </a:p>
          <a:p>
            <a:pPr eaLnBrk="1" hangingPunct="1"/>
            <a:r>
              <a:rPr altLang="zh-CN" sz="2200">
                <a:ea typeface="宋体" panose="02010600030101010101" pitchFamily="2" charset="-122"/>
                <a:cs typeface="Arial" panose="020B0604020202020204" pitchFamily="34" charset="0"/>
              </a:rPr>
              <a:t>For agencies, publishers and creative shops</a:t>
            </a:r>
          </a:p>
        </p:txBody>
      </p:sp>
      <p:sp>
        <p:nvSpPr>
          <p:cNvPr id="42" name="AutoShape 41"/>
          <p:cNvSpPr>
            <a:spLocks noChangeArrowheads="1"/>
          </p:cNvSpPr>
          <p:nvPr/>
        </p:nvSpPr>
        <p:spPr bwMode="auto">
          <a:xfrm>
            <a:off x="1957388" y="3286125"/>
            <a:ext cx="5229225" cy="1447800"/>
          </a:xfrm>
          <a:prstGeom prst="roundRect">
            <a:avLst>
              <a:gd name="adj" fmla="val 8854"/>
            </a:avLst>
          </a:prstGeom>
          <a:gradFill flip="none" rotWithShape="1">
            <a:gsLst>
              <a:gs pos="0">
                <a:schemeClr val="accent1">
                  <a:tint val="44500"/>
                  <a:satMod val="160000"/>
                  <a:alpha val="14000"/>
                </a:schemeClr>
              </a:gs>
              <a:gs pos="100000">
                <a:schemeClr val="accent1">
                  <a:tint val="23500"/>
                  <a:satMod val="160000"/>
                </a:schemeClr>
              </a:gs>
            </a:gsLst>
            <a:lin ang="16200000" scaled="1"/>
            <a:tileRect/>
          </a:gradFill>
          <a:ln w="3175">
            <a:solidFill>
              <a:schemeClr val="tx1">
                <a:lumMod val="25000"/>
                <a:lumOff val="75000"/>
              </a:schemeClr>
            </a:solidFill>
          </a:ln>
          <a:effectLst>
            <a:outerShdw blurRad="25400" dist="381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sz="2400" dirty="0">
                <a:solidFill>
                  <a:schemeClr val="tx1">
                    <a:lumMod val="65000"/>
                    <a:lumOff val="35000"/>
                  </a:schemeClr>
                </a:solidFill>
              </a:rPr>
              <a:t>+ Embedded Benchmarks</a:t>
            </a:r>
          </a:p>
          <a:p>
            <a:pPr algn="ctr">
              <a:lnSpc>
                <a:spcPct val="85000"/>
              </a:lnSpc>
              <a:spcBef>
                <a:spcPct val="15000"/>
              </a:spcBef>
              <a:buClr>
                <a:srgbClr val="747273"/>
              </a:buClr>
              <a:defRPr/>
            </a:pPr>
            <a:r>
              <a:rPr lang="en-US" sz="2400" dirty="0">
                <a:solidFill>
                  <a:schemeClr val="tx1">
                    <a:lumMod val="65000"/>
                    <a:lumOff val="35000"/>
                  </a:schemeClr>
                </a:solidFill>
              </a:rPr>
              <a:t>+ Graphs</a:t>
            </a:r>
          </a:p>
        </p:txBody>
      </p:sp>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6"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0" name="Flowchart: Merge 39"/>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4698" name="TextBox 49"/>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51" name="Pentagon 50"/>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2" name="Rounded Rectangle 51">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3" name="Picture 52"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cgensmall.jpg">
            <a:hlinkClick r:id="rId9" action="ppaction://hlinksldjump" highlightClick="1"/>
            <a:hlinkHover r:id="" action="ppaction://noaction" highlightClick="1"/>
          </p:cNvPr>
          <p:cNvPicPr>
            <a:picLocks noChangeAspect="1"/>
          </p:cNvPicPr>
          <p:nvPr/>
        </p:nvPicPr>
        <p:blipFill>
          <a:blip r:embed="rId10">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56" name="Picture 55" descr="crb-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7" name="Picture 56"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58" name="Picture 57"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9" name="TextBox 58"/>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60" name="TextBox 59"/>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61" name="TextBox 60"/>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62" name="TextBox 61"/>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3" name="TextBox 62"/>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64" name="TextBox 63"/>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 grpId="0" build="p"/>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zh-CN">
                <a:ea typeface="宋体" panose="02010600030101010101" pitchFamily="2" charset="-122"/>
              </a:rPr>
              <a:t>Made visual</a:t>
            </a:r>
          </a:p>
        </p:txBody>
      </p:sp>
      <p:pic>
        <p:nvPicPr>
          <p:cNvPr id="5" name="Picture 5" descr="\\eyestore\Home\larry.bear\Training\Analytics V2 Beta\graph_main.gif"/>
          <p:cNvPicPr>
            <a:picLocks noChangeAspect="1" noChangeArrowheads="1"/>
          </p:cNvPicPr>
          <p:nvPr/>
        </p:nvPicPr>
        <p:blipFill>
          <a:blip r:embed="rId3"/>
          <a:srcRect l="976"/>
          <a:stretch>
            <a:fillRect/>
          </a:stretch>
        </p:blipFill>
        <p:spPr bwMode="auto">
          <a:xfrm>
            <a:off x="4197581" y="1337482"/>
            <a:ext cx="4706200" cy="4623578"/>
          </a:xfrm>
          <a:prstGeom prst="roundRect">
            <a:avLst>
              <a:gd name="adj" fmla="val 11"/>
            </a:avLst>
          </a:prstGeom>
          <a:noFill/>
          <a:ln w="12700">
            <a:solidFill>
              <a:srgbClr val="A6A6A6"/>
            </a:solidFill>
            <a:miter lim="800000"/>
            <a:headEnd/>
            <a:tailEnd/>
          </a:ln>
          <a:effectLst/>
        </p:spPr>
      </p:pic>
      <p:pic>
        <p:nvPicPr>
          <p:cNvPr id="3074" name="Picture 2" descr="D:\Backup\Presentations\Lianne\benchmarks.jpg"/>
          <p:cNvPicPr>
            <a:picLocks noChangeAspect="1" noChangeArrowheads="1"/>
          </p:cNvPicPr>
          <p:nvPr/>
        </p:nvPicPr>
        <p:blipFill>
          <a:blip r:embed="rId4"/>
          <a:srcRect/>
          <a:stretch>
            <a:fillRect/>
          </a:stretch>
        </p:blipFill>
        <p:spPr bwMode="auto">
          <a:xfrm>
            <a:off x="685800" y="4495800"/>
            <a:ext cx="4219375" cy="1160460"/>
          </a:xfrm>
          <a:prstGeom prst="roundRect">
            <a:avLst>
              <a:gd name="adj" fmla="val 1594"/>
            </a:avLst>
          </a:prstGeom>
          <a:noFill/>
          <a:ln w="12700">
            <a:solidFill>
              <a:srgbClr val="A6A6A6"/>
            </a:solidFill>
            <a:miter lim="800000"/>
            <a:headEnd/>
            <a:tailEnd/>
          </a:ln>
          <a:effectLst>
            <a:outerShdw blurRad="38100" dist="38100" dir="2700000" algn="tl" rotWithShape="0">
              <a:prstClr val="black">
                <a:alpha val="20000"/>
              </a:prstClr>
            </a:outerShdw>
          </a:effectLst>
        </p:spPr>
      </p:pic>
      <p:sp>
        <p:nvSpPr>
          <p:cNvPr id="37" name="Rectangle 36"/>
          <p:cNvSpPr/>
          <p:nvPr/>
        </p:nvSpPr>
        <p:spPr bwMode="auto">
          <a:xfrm>
            <a:off x="0" y="1211263"/>
            <a:ext cx="9144000" cy="19891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Content Placeholder 5"/>
          <p:cNvSpPr txBox="1"/>
          <p:nvPr/>
        </p:nvSpPr>
        <p:spPr bwMode="auto">
          <a:xfrm>
            <a:off x="344488" y="1311275"/>
            <a:ext cx="8799512"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200">
                <a:solidFill>
                  <a:srgbClr val="404040"/>
                </a:solidFill>
                <a:ea typeface="宋体" panose="02010600030101010101" pitchFamily="2" charset="-122"/>
              </a:rPr>
              <a:t>Visual assistance of graphs embedded in reports</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a:p>
            <a:pPr eaLnBrk="1" hangingPunct="1">
              <a:spcBef>
                <a:spcPct val="20000"/>
              </a:spcBef>
              <a:buClr>
                <a:srgbClr val="F18B1E"/>
              </a:buClr>
              <a:buSzPct val="125000"/>
              <a:buFont typeface="Arial" panose="020B0604020202020204" pitchFamily="34" charset="0"/>
              <a:buChar char="•"/>
            </a:pPr>
            <a:r>
              <a:rPr lang="en-GB" altLang="zh-CN" sz="2200">
                <a:solidFill>
                  <a:srgbClr val="404040"/>
                </a:solidFill>
                <a:ea typeface="宋体" panose="02010600030101010101" pitchFamily="2" charset="-122"/>
              </a:rPr>
              <a:t>Selected Eyeblaster benchmarks embedded for comparison</a:t>
            </a:r>
          </a:p>
          <a:p>
            <a:pPr eaLnBrk="1" hangingPunct="1">
              <a:spcBef>
                <a:spcPct val="20000"/>
              </a:spcBef>
              <a:buClr>
                <a:srgbClr val="F18B1E"/>
              </a:buClr>
              <a:buSzPct val="125000"/>
              <a:buFont typeface="Arial" panose="020B0604020202020204" pitchFamily="34" charset="0"/>
              <a:buChar char="•"/>
            </a:pPr>
            <a:endParaRPr lang="en-US" altLang="zh-CN" sz="2200">
              <a:solidFill>
                <a:srgbClr val="404040"/>
              </a:solidFill>
              <a:ea typeface="宋体" panose="02010600030101010101" pitchFamily="2" charset="-122"/>
            </a:endParaRPr>
          </a:p>
        </p:txBody>
      </p:sp>
      <p:sp>
        <p:nvSpPr>
          <p:cNvPr id="63" name="Rounded Rectangle 62"/>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0" name="TextBox 63"/>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65" name="Flowchart: Merge 64"/>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5722" name="TextBox 65"/>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67" name="Pentagon 66"/>
          <p:cNvSpPr/>
          <p:nvPr/>
        </p:nvSpPr>
        <p:spPr bwMode="auto">
          <a:xfrm rot="16200000">
            <a:off x="66254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8" name="Rounded Rectangle 67">
            <a:hlinkClick r:id="rId5"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69" name="Picture 68" descr="cmsmalle.jpg">
            <a:hlinkClick r:id="rId6" action="ppaction://hlinksldjump" highlightClick="1"/>
            <a:hlinkHover r:id="" action="ppaction://noaction" highlightClick="1"/>
          </p:cNvPr>
          <p:cNvPicPr>
            <a:picLocks noChangeAspect="1"/>
          </p:cNvPicPr>
          <p:nvPr/>
        </p:nvPicPr>
        <p:blipFill>
          <a:blip r:embed="rId7"/>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70" name="Picture 69" descr="oneclicksmall.jpg">
            <a:hlinkClick r:id="rId8" action="ppaction://hlinksldjump" highlightClick="1"/>
            <a:hlinkHover r:id="" action="ppaction://noaction" highlightClick="1"/>
          </p:cNvPr>
          <p:cNvPicPr>
            <a:picLocks noChangeAspect="1"/>
          </p:cNvPicPr>
          <p:nvPr/>
        </p:nvPicPr>
        <p:blipFill>
          <a:blip r:embed="rId9"/>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71" name="Picture 70" descr="cgensmall.jpg">
            <a:hlinkClick r:id="rId10" action="ppaction://hlinksldjump" highlightClick="1"/>
            <a:hlinkHover r:id="" action="ppaction://noaction" highlightClick="1"/>
          </p:cNvPr>
          <p:cNvPicPr>
            <a:picLocks noChangeAspect="1"/>
          </p:cNvPicPr>
          <p:nvPr/>
        </p:nvPicPr>
        <p:blipFill>
          <a:blip r:embed="rId11">
            <a:duotone>
              <a:schemeClr val="bg2">
                <a:shade val="45000"/>
                <a:satMod val="135000"/>
              </a:schemeClr>
              <a:prstClr val="white"/>
            </a:duotone>
          </a:blip>
          <a:stretch>
            <a:fillRect/>
          </a:stretch>
        </p:blipFill>
        <p:spPr>
          <a:xfrm>
            <a:off x="6500390" y="317954"/>
            <a:ext cx="444046" cy="444046"/>
          </a:xfrm>
          <a:prstGeom prst="roundRect">
            <a:avLst/>
          </a:prstGeom>
          <a:solidFill>
            <a:schemeClr val="bg1">
              <a:alpha val="0"/>
            </a:schemeClr>
          </a:solidFill>
          <a:ln w="12700">
            <a:solidFill>
              <a:srgbClr val="F68933"/>
            </a:solidFill>
          </a:ln>
        </p:spPr>
      </p:pic>
      <p:pic>
        <p:nvPicPr>
          <p:cNvPr id="72" name="Picture 71" descr="crb-small.jpg">
            <a:hlinkClick r:id="rId12" action="ppaction://hlinksldjump" highlightClick="1"/>
            <a:hlinkHover r:id="" action="ppaction://noaction" highlightClick="1"/>
          </p:cNvPr>
          <p:cNvPicPr>
            <a:picLocks noChangeAspect="1"/>
          </p:cNvPicPr>
          <p:nvPr/>
        </p:nvPicPr>
        <p:blipFill>
          <a:blip r:embed="rId13"/>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73" name="Picture 72" descr="excel-small.jpg">
            <a:hlinkClick r:id="rId14" action="ppaction://hlinksldjump" highlightClick="1"/>
            <a:hlinkHover r:id="" action="ppaction://noaction" highlightClick="1"/>
          </p:cNvPr>
          <p:cNvPicPr>
            <a:picLocks noChangeAspect="1"/>
          </p:cNvPicPr>
          <p:nvPr/>
        </p:nvPicPr>
        <p:blipFill>
          <a:blip r:embed="rId15"/>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74" name="Picture 73" descr="datasmall.jpg">
            <a:hlinkClick r:id="rId16" action="ppaction://hlinksldjump" highlightClick="1"/>
            <a:hlinkHover r:id="" action="ppaction://noaction" highlightClick="1"/>
          </p:cNvPr>
          <p:cNvPicPr>
            <a:picLocks noChangeAspect="1"/>
          </p:cNvPicPr>
          <p:nvPr/>
        </p:nvPicPr>
        <p:blipFill>
          <a:blip r:embed="rId17"/>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75" name="TextBox 74"/>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76" name="TextBox 75"/>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77" name="TextBox 76"/>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Report Generator</a:t>
            </a:r>
          </a:p>
        </p:txBody>
      </p:sp>
      <p:sp>
        <p:nvSpPr>
          <p:cNvPr id="78" name="TextBox 77"/>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79" name="TextBox 78"/>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80" name="TextBox 79"/>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
        <p:nvSpPr>
          <p:cNvPr id="27" name="Rounded Rectangle 26"/>
          <p:cNvSpPr/>
          <p:nvPr/>
        </p:nvSpPr>
        <p:spPr bwMode="auto">
          <a:xfrm>
            <a:off x="1028700" y="4219575"/>
            <a:ext cx="2533650" cy="314325"/>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GB" altLang="zh-CN" sz="1200" b="1">
                <a:solidFill>
                  <a:srgbClr val="404040"/>
                </a:solidFill>
                <a:ea typeface="宋体" panose="02010600030101010101" pitchFamily="2" charset="-122"/>
                <a:cs typeface="Arial" panose="020B0604020202020204" pitchFamily="34" charset="0"/>
              </a:rPr>
              <a:t>Eyeblaster benchmark sample</a:t>
            </a:r>
            <a:endParaRPr lang="en-US" altLang="zh-CN" sz="1200" b="1">
              <a:solidFill>
                <a:srgbClr val="404040"/>
              </a:solidFill>
              <a:ea typeface="宋体" panose="02010600030101010101" pitchFamily="2"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1000"/>
                                        <p:tgtEl>
                                          <p:spTgt spid="3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2000"/>
                                        <p:tgtEl>
                                          <p:spTgt spid="30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2000"/>
                                        <p:tgtEl>
                                          <p:spTgt spid="9">
                                            <p:txEl>
                                              <p:pRg st="0" end="0"/>
                                            </p:txEl>
                                          </p:spTgt>
                                        </p:tgtEl>
                                      </p:cBhvr>
                                    </p:animEffect>
                                  </p:childTnLst>
                                </p:cTn>
                              </p:par>
                            </p:childTnLst>
                          </p:cTn>
                        </p:par>
                        <p:par>
                          <p:cTn id="19" fill="hold">
                            <p:stCondLst>
                              <p:cond delay="5000"/>
                            </p:stCondLst>
                            <p:childTnLst>
                              <p:par>
                                <p:cTn id="20" presetID="10" presetClass="entr" presetSubtype="0" fill="hold" grpId="0" nodeType="after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20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9" grpId="0" build="p"/>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43200" y="1905000"/>
            <a:ext cx="5029200" cy="24082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116739"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Custom Report Builder (CRB)</a:t>
            </a:r>
          </a:p>
        </p:txBody>
      </p:sp>
      <p:sp>
        <p:nvSpPr>
          <p:cNvPr id="116740"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Freedom to create any report you want, instantly</a:t>
            </a:r>
          </a:p>
          <a:p>
            <a:pPr eaLnBrk="1" hangingPunct="1"/>
            <a:r>
              <a:rPr altLang="zh-CN"/>
              <a:t>The real solution to flexibility </a:t>
            </a:r>
          </a:p>
          <a:p>
            <a:pPr eaLnBrk="1" hangingPunct="1"/>
            <a:r>
              <a:rPr altLang="zh-CN"/>
              <a:t>A superb new user experience </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16741" name="Picture 2"/>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905000"/>
            <a:ext cx="2408238" cy="2408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743200" y="1905000"/>
            <a:ext cx="5029200" cy="2408238"/>
          </a:xfrm>
          <a:prstGeom prst="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sp>
        <p:nvSpPr>
          <p:cNvPr id="9" name="Rounded Rectangle 8">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sz="3200">
                <a:ea typeface="宋体" panose="02010600030101010101" pitchFamily="2" charset="-122"/>
              </a:rPr>
              <a:t>Mix &amp; Match</a:t>
            </a:r>
            <a:endParaRPr altLang="zh-CN" sz="3200">
              <a:ea typeface="宋体" panose="02010600030101010101" pitchFamily="2" charset="-122"/>
            </a:endParaRP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Select the metrics you need</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Mix delivery, engagement and conversion data in one report</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All delivered in flat Excel</a:t>
            </a:r>
          </a:p>
          <a:p>
            <a:pPr eaLnBrk="1" hangingPunct="1">
              <a:spcBef>
                <a:spcPct val="20000"/>
              </a:spcBef>
              <a:buClr>
                <a:srgbClr val="F18B1E"/>
              </a:buClr>
              <a:buSzPct val="125000"/>
              <a:buFont typeface="Arial" panose="020B0604020202020204" pitchFamily="34" charset="0"/>
              <a:buChar char="•"/>
            </a:pPr>
            <a:r>
              <a:rPr lang="en-US" altLang="zh-CN" sz="2400">
                <a:solidFill>
                  <a:srgbClr val="404040"/>
                </a:solidFill>
                <a:ea typeface="宋体" panose="02010600030101010101" pitchFamily="2" charset="-122"/>
              </a:rPr>
              <a:t>Copy and paste the data to other </a:t>
            </a:r>
            <a:r>
              <a:rPr lang="en-US" altLang="zh-CN" sz="2400">
                <a:solidFill>
                  <a:srgbClr val="262626"/>
                </a:solidFill>
                <a:ea typeface="宋体" panose="02010600030101010101" pitchFamily="2" charset="-122"/>
              </a:rPr>
              <a:t>sources</a:t>
            </a:r>
          </a:p>
          <a:p>
            <a:pPr>
              <a:lnSpc>
                <a:spcPct val="85000"/>
              </a:lnSpc>
              <a:spcBef>
                <a:spcPct val="20000"/>
              </a:spcBef>
              <a:buClr>
                <a:srgbClr val="FF6600"/>
              </a:buClr>
              <a:buSzPct val="100000"/>
              <a:buFont typeface="Arial" panose="020B0604020202020204" pitchFamily="34" charset="0"/>
              <a:buChar char="•"/>
            </a:pPr>
            <a:endParaRPr lang="en-US" altLang="zh-CN" sz="2200">
              <a:solidFill>
                <a:srgbClr val="34460D"/>
              </a:solidFill>
              <a:ea typeface="宋体" panose="02010600030101010101" pitchFamily="2" charset="-122"/>
            </a:endParaRPr>
          </a:p>
        </p:txBody>
      </p:sp>
      <p:sp>
        <p:nvSpPr>
          <p:cNvPr id="75" name="Rounded Rectangle 74"/>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7" name="TextBox 75"/>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77" name="Flowchart: Merge 7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17769" name="TextBox 7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79" name="Pentagon 78"/>
          <p:cNvSpPr/>
          <p:nvPr/>
        </p:nvSpPr>
        <p:spPr bwMode="auto">
          <a:xfrm rot="16200000">
            <a:off x="7123906"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80" name="Rounded Rectangle 79">
            <a:hlinkClick r:id="rId4"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81" name="Picture 80" descr="cmsmalle.jpg">
            <a:hlinkClick r:id="rId5" action="ppaction://hlinksldjump" highlightClick="1"/>
            <a:hlinkHover r:id="" action="ppaction://noaction" highlightClick="1"/>
          </p:cNvPr>
          <p:cNvPicPr>
            <a:picLocks noChangeAspect="1"/>
          </p:cNvPicPr>
          <p:nvPr/>
        </p:nvPicPr>
        <p:blipFill>
          <a:blip r:embed="rId6"/>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82" name="Picture 81" descr="oneclicksmall.jpg">
            <a:hlinkClick r:id="rId7" action="ppaction://hlinksldjump" highlightClick="1"/>
            <a:hlinkHover r:id="" action="ppaction://noaction" highlightClick="1"/>
          </p:cNvPr>
          <p:cNvPicPr>
            <a:picLocks noChangeAspect="1"/>
          </p:cNvPicPr>
          <p:nvPr/>
        </p:nvPicPr>
        <p:blipFill>
          <a:blip r:embed="rId8"/>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83" name="Picture 82" descr="cgen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84" name="Picture 83" descr="crb-small.jpg">
            <a:hlinkClick r:id="rId11" action="ppaction://hlinksldjump" highlightClick="1"/>
            <a:hlinkHover r:id="" action="ppaction://noaction" highlightClick="1"/>
          </p:cNvPr>
          <p:cNvPicPr>
            <a:picLocks noChangeAspect="1"/>
          </p:cNvPicPr>
          <p:nvPr/>
        </p:nvPicPr>
        <p:blipFill>
          <a:blip r:embed="rId12">
            <a:duotone>
              <a:schemeClr val="bg2">
                <a:shade val="45000"/>
                <a:satMod val="135000"/>
              </a:schemeClr>
              <a:prstClr val="white"/>
            </a:duotone>
          </a:blip>
          <a:stretch>
            <a:fillRect/>
          </a:stretch>
        </p:blipFill>
        <p:spPr>
          <a:xfrm>
            <a:off x="6989649" y="317954"/>
            <a:ext cx="444046" cy="444046"/>
          </a:xfrm>
          <a:prstGeom prst="roundRect">
            <a:avLst/>
          </a:prstGeom>
          <a:solidFill>
            <a:schemeClr val="bg1">
              <a:alpha val="0"/>
            </a:schemeClr>
          </a:solidFill>
          <a:ln w="12700">
            <a:solidFill>
              <a:srgbClr val="F68933"/>
            </a:solidFill>
          </a:ln>
        </p:spPr>
      </p:pic>
      <p:pic>
        <p:nvPicPr>
          <p:cNvPr id="85" name="Picture 84" descr="excel-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7478908" y="317954"/>
            <a:ext cx="444046" cy="444046"/>
          </a:xfrm>
          <a:prstGeom prst="roundRect">
            <a:avLst/>
          </a:prstGeom>
          <a:solidFill>
            <a:schemeClr val="bg1">
              <a:alpha val="0"/>
            </a:schemeClr>
          </a:solidFill>
          <a:ln w="3175">
            <a:solidFill>
              <a:schemeClr val="tx1">
                <a:lumMod val="25000"/>
                <a:lumOff val="75000"/>
              </a:schemeClr>
            </a:solidFill>
          </a:ln>
        </p:spPr>
      </p:pic>
      <p:pic>
        <p:nvPicPr>
          <p:cNvPr id="86" name="Picture 85" descr="datasmall.jpg">
            <a:hlinkClick r:id="rId15" action="ppaction://hlinksldjump" highlightClick="1"/>
            <a:hlinkHover r:id="" action="ppaction://noaction" highlightClick="1"/>
          </p:cNvPr>
          <p:cNvPicPr>
            <a:picLocks noChangeAspect="1"/>
          </p:cNvPicPr>
          <p:nvPr/>
        </p:nvPicPr>
        <p:blipFill>
          <a:blip r:embed="rId16"/>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87" name="TextBox 8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88" name="TextBox 8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CRB</a:t>
            </a:r>
          </a:p>
        </p:txBody>
      </p:sp>
      <p:sp>
        <p:nvSpPr>
          <p:cNvPr id="89" name="TextBox 8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90" name="TextBox 8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91" name="TextBox 9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Plug-in for Excel</a:t>
            </a:r>
          </a:p>
        </p:txBody>
      </p:sp>
      <p:sp>
        <p:nvSpPr>
          <p:cNvPr id="92" name="TextBox 9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2000"/>
                                        <p:tgtEl>
                                          <p:spTgt spid="9">
                                            <p:txEl>
                                              <p:pRg st="1" end="1"/>
                                            </p:txEl>
                                          </p:spTgt>
                                        </p:tgtEl>
                                      </p:cBhvr>
                                    </p:animEffect>
                                  </p:childTnLst>
                                </p:cTn>
                              </p:par>
                            </p:childTnLst>
                          </p:cTn>
                        </p:par>
                        <p:par>
                          <p:cTn id="16" fill="hold">
                            <p:stCondLst>
                              <p:cond delay="5000"/>
                            </p:stCondLst>
                            <p:childTnLst>
                              <p:par>
                                <p:cTn id="17" presetID="10" presetClass="entr" presetSubtype="0" fill="hold" grpId="0"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2000"/>
                                        <p:tgtEl>
                                          <p:spTgt spid="9">
                                            <p:txEl>
                                              <p:pRg st="2" end="2"/>
                                            </p:txEl>
                                          </p:spTgt>
                                        </p:tgtEl>
                                      </p:cBhvr>
                                    </p:animEffect>
                                  </p:childTnLst>
                                </p:cTn>
                              </p:par>
                            </p:childTnLst>
                          </p:cTn>
                        </p:par>
                        <p:par>
                          <p:cTn id="20" fill="hold">
                            <p:stCondLst>
                              <p:cond delay="7000"/>
                            </p:stCondLst>
                            <p:childTnLst>
                              <p:par>
                                <p:cTn id="21" presetID="10" presetClass="entr" presetSubtype="0" fill="hold" grpId="0"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87" name="Picture 2" descr="D:\Backup\Presentations\Lianne\maf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5" descr="\\eyestore\Home\ori.carmon\Re-Branding\logos new Mortar\Logo white.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900" dirty="0">
                <a:solidFill>
                  <a:srgbClr val="515151"/>
                </a:solidFill>
                <a:latin typeface="+mn-lt"/>
                <a:cs typeface="+mn-cs"/>
              </a:rPr>
              <a:t>© 2008 Eyeblaster. All rights reserved</a:t>
            </a:r>
          </a:p>
        </p:txBody>
      </p:sp>
      <p:pic>
        <p:nvPicPr>
          <p:cNvPr id="118790" name="Picture 12" descr="Bottom-wave-for-dean.png"/>
          <p:cNvPicPr>
            <a:picLocks noChangeAspect="1"/>
          </p:cNvPicPr>
          <p:nvPr/>
        </p:nvPicPr>
        <p:blipFill>
          <a:blip r:embed="rId5">
            <a:lum bright="-44000"/>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0" y="322263"/>
            <a:ext cx="9144000" cy="757237"/>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18792" name="Picture 13" descr="top-wave-for-Dean.png"/>
          <p:cNvPicPr>
            <a:picLocks noChangeAspect="1"/>
          </p:cNvPicPr>
          <p:nvPr/>
        </p:nvPicPr>
        <p:blipFill>
          <a:blip r:embed="rId6">
            <a:lum contrast="-24000"/>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D:\Backup\Presentations\Lianne\mafish.jpg"/>
          <p:cNvPicPr>
            <a:picLocks noChangeAspect="1" noChangeArrowheads="1"/>
          </p:cNvPicPr>
          <p:nvPr/>
        </p:nvPicPr>
        <p:blipFill>
          <a:blip r:embed="rId7" cstate="screen">
            <a:duotone>
              <a:schemeClr val="bg2">
                <a:shade val="45000"/>
                <a:satMod val="135000"/>
              </a:schemeClr>
              <a:prstClr val="white"/>
            </a:duotone>
          </a:blip>
          <a:srcRect/>
          <a:stretch>
            <a:fillRect/>
          </a:stretch>
        </p:blipFill>
        <p:spPr bwMode="auto">
          <a:xfrm>
            <a:off x="0" y="1066800"/>
            <a:ext cx="5257800" cy="5180441"/>
          </a:xfrm>
          <a:prstGeom prst="rect">
            <a:avLst/>
          </a:prstGeom>
          <a:noFill/>
        </p:spPr>
      </p:pic>
      <p:sp>
        <p:nvSpPr>
          <p:cNvPr id="118794" name="Title 8"/>
          <p:cNvSpPr>
            <a:spLocks noGrp="1"/>
          </p:cNvSpPr>
          <p:nvPr>
            <p:ph type="title"/>
          </p:nvPr>
        </p:nvSpPr>
        <p:spPr/>
        <p:txBody>
          <a:bodyPr/>
          <a:lstStyle/>
          <a:p>
            <a:r>
              <a:rPr lang="en-US" altLang="zh-CN">
                <a:ea typeface="宋体" panose="02010600030101010101" pitchFamily="2" charset="-122"/>
              </a:rPr>
              <a:t>Stands out in the crowd</a:t>
            </a:r>
          </a:p>
        </p:txBody>
      </p:sp>
      <p:sp>
        <p:nvSpPr>
          <p:cNvPr id="7" name="Rectangle 6"/>
          <p:cNvSpPr/>
          <p:nvPr/>
        </p:nvSpPr>
        <p:spPr bwMode="auto">
          <a:xfrm>
            <a:off x="0" y="1331913"/>
            <a:ext cx="9144000" cy="3240087"/>
          </a:xfrm>
          <a:prstGeom prst="rect">
            <a:avLst/>
          </a:prstGeom>
          <a:solidFill>
            <a:schemeClr val="bg1">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0" name="Content Placeholder 9"/>
          <p:cNvSpPr>
            <a:spLocks noGrp="1"/>
          </p:cNvSpPr>
          <p:nvPr>
            <p:ph idx="1"/>
          </p:nvPr>
        </p:nvSpPr>
        <p:spPr bwMode="auto">
          <a:xfrm>
            <a:off x="381000" y="914400"/>
            <a:ext cx="7286625" cy="46497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spcBef>
                <a:spcPct val="0"/>
              </a:spcBef>
            </a:pPr>
            <a:endParaRPr altLang="zh-CN" sz="3000">
              <a:ea typeface="宋体" panose="02010600030101010101" pitchFamily="2" charset="-122"/>
              <a:cs typeface="Arial" panose="020B0604020202020204" pitchFamily="34" charset="0"/>
            </a:endParaRPr>
          </a:p>
          <a:p>
            <a:pPr eaLnBrk="1" hangingPunct="1">
              <a:spcBef>
                <a:spcPct val="0"/>
              </a:spcBef>
            </a:pPr>
            <a:r>
              <a:rPr altLang="zh-CN" sz="3000">
                <a:solidFill>
                  <a:srgbClr val="373737"/>
                </a:solidFill>
                <a:ea typeface="宋体" panose="02010600030101010101" pitchFamily="2" charset="-122"/>
                <a:cs typeface="Arial" panose="020B0604020202020204" pitchFamily="34" charset="0"/>
              </a:rPr>
              <a:t>Ease of use complements innovation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Get it ad hoc or scheduled</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Significant time saved </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Use metrics available only in the CRB</a:t>
            </a:r>
          </a:p>
          <a:p>
            <a:pPr marL="457200" lvl="1" indent="-457200" fontAlgn="base">
              <a:spcBef>
                <a:spcPct val="0"/>
              </a:spcBef>
              <a:spcAft>
                <a:spcPct val="0"/>
              </a:spcAft>
              <a:buFont typeface="Arial" panose="020B0604020202020204" pitchFamily="34" charset="0"/>
              <a:buChar char="•"/>
            </a:pPr>
            <a:r>
              <a:rPr altLang="zh-CN" sz="3000">
                <a:solidFill>
                  <a:srgbClr val="373737"/>
                </a:solidFill>
                <a:ea typeface="宋体" panose="02010600030101010101" pitchFamily="2" charset="-122"/>
                <a:cs typeface="Arial" panose="020B0604020202020204" pitchFamily="34" charset="0"/>
                <a:sym typeface="Wingdings" panose="05000000000000000000" pitchFamily="2" charset="2"/>
              </a:rPr>
              <a:t>Analysis made easy!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2000"/>
                                        <p:tgtEl>
                                          <p:spTgt spid="10">
                                            <p:txEl>
                                              <p:pRg st="1" end="1"/>
                                            </p:txEl>
                                          </p:spTgt>
                                        </p:tgtEl>
                                      </p:cBhvr>
                                    </p:animEffect>
                                  </p:childTnLst>
                                </p:cTn>
                              </p:par>
                            </p:childTnLst>
                          </p:cTn>
                        </p:par>
                        <p:par>
                          <p:cTn id="17" fill="hold">
                            <p:stCondLst>
                              <p:cond delay="3500"/>
                            </p:stCondLst>
                            <p:childTnLst>
                              <p:par>
                                <p:cTn id="18" presetID="10" presetClass="entr" presetSubtype="0" fill="hold" grpId="0" nodeType="after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2000"/>
                                        <p:tgtEl>
                                          <p:spTgt spid="10">
                                            <p:txEl>
                                              <p:pRg st="2" end="2"/>
                                            </p:txEl>
                                          </p:spTgt>
                                        </p:tgtEl>
                                      </p:cBhvr>
                                    </p:animEffect>
                                  </p:childTnLst>
                                </p:cTn>
                              </p:par>
                            </p:childTnLst>
                          </p:cTn>
                        </p:par>
                        <p:par>
                          <p:cTn id="21" fill="hold">
                            <p:stCondLst>
                              <p:cond delay="5500"/>
                            </p:stCondLst>
                            <p:childTnLst>
                              <p:par>
                                <p:cTn id="22" presetID="10" presetClass="entr" presetSubtype="0" fill="hold" grpId="0"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2000"/>
                                        <p:tgtEl>
                                          <p:spTgt spid="10">
                                            <p:txEl>
                                              <p:pRg st="3" end="3"/>
                                            </p:txEl>
                                          </p:spTgt>
                                        </p:tgtEl>
                                      </p:cBhvr>
                                    </p:animEffect>
                                  </p:childTnLst>
                                </p:cTn>
                              </p:par>
                            </p:childTnLst>
                          </p:cTn>
                        </p:par>
                        <p:par>
                          <p:cTn id="25" fill="hold">
                            <p:stCondLst>
                              <p:cond delay="7500"/>
                            </p:stCondLst>
                            <p:childTnLst>
                              <p:par>
                                <p:cTn id="26" presetID="10" presetClass="entr" presetSubtype="0" fill="hold" grpId="0" nodeType="after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2000"/>
                                        <p:tgtEl>
                                          <p:spTgt spid="10">
                                            <p:txEl>
                                              <p:pRg st="4" end="4"/>
                                            </p:txEl>
                                          </p:spTgt>
                                        </p:tgtEl>
                                      </p:cBhvr>
                                    </p:animEffect>
                                  </p:childTnLst>
                                </p:cTn>
                              </p:par>
                            </p:childTnLst>
                          </p:cTn>
                        </p:par>
                        <p:par>
                          <p:cTn id="29" fill="hold">
                            <p:stCondLst>
                              <p:cond delay="9500"/>
                            </p:stCondLst>
                            <p:childTnLst>
                              <p:par>
                                <p:cTn id="30" presetID="10" presetClass="entr" presetSubtype="0" fill="hold" grpId="0" nodeType="after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idx="4294967295"/>
          </p:nvPr>
        </p:nvSpPr>
        <p:spPr bwMode="auto">
          <a:xfrm>
            <a:off x="119063" y="374650"/>
            <a:ext cx="8291512" cy="676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solidFill>
                  <a:srgbClr val="F68933"/>
                </a:solidFill>
              </a:rPr>
              <a:t>Custom Reporting Service</a:t>
            </a:r>
          </a:p>
        </p:txBody>
      </p:sp>
      <p:sp>
        <p:nvSpPr>
          <p:cNvPr id="119811" name="TextBox 3"/>
          <p:cNvSpPr txBox="1">
            <a:spLocks noChangeArrowheads="1"/>
          </p:cNvSpPr>
          <p:nvPr/>
        </p:nvSpPr>
        <p:spPr bwMode="auto">
          <a:xfrm>
            <a:off x="3522663" y="1363663"/>
            <a:ext cx="5338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20000"/>
              </a:spcBef>
              <a:buClr>
                <a:srgbClr val="F18B1E"/>
              </a:buClr>
              <a:buSzPct val="125000"/>
            </a:pPr>
            <a:r>
              <a:rPr lang="en-US" altLang="zh-CN" sz="2400">
                <a:solidFill>
                  <a:srgbClr val="F68933"/>
                </a:solidFill>
              </a:rPr>
              <a:t>Tailored reports built for unique needs</a:t>
            </a:r>
          </a:p>
        </p:txBody>
      </p:sp>
      <p:pic>
        <p:nvPicPr>
          <p:cNvPr id="6" name="Picture 4"/>
          <p:cNvPicPr>
            <a:picLocks noChangeAspect="1" noChangeArrowheads="1"/>
          </p:cNvPicPr>
          <p:nvPr/>
        </p:nvPicPr>
        <p:blipFill>
          <a:blip r:embed="rId3"/>
          <a:srcRect/>
          <a:stretch>
            <a:fillRect/>
          </a:stretch>
        </p:blipFill>
        <p:spPr bwMode="auto">
          <a:xfrm>
            <a:off x="457200" y="1749425"/>
            <a:ext cx="3333750" cy="2517775"/>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5" name="Rounded Rectangle 4"/>
          <p:cNvSpPr/>
          <p:nvPr/>
        </p:nvSpPr>
        <p:spPr bwMode="auto">
          <a:xfrm flipH="1">
            <a:off x="1654175" y="1219200"/>
            <a:ext cx="173196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b="1" dirty="0">
                <a:solidFill>
                  <a:schemeClr val="tx1">
                    <a:lumMod val="75000"/>
                    <a:lumOff val="25000"/>
                  </a:schemeClr>
                </a:solidFill>
              </a:rPr>
              <a:t>Define data structure</a:t>
            </a:r>
          </a:p>
        </p:txBody>
      </p:sp>
      <p:pic>
        <p:nvPicPr>
          <p:cNvPr id="7" name="Picture 2"/>
          <p:cNvPicPr>
            <a:picLocks noChangeAspect="1" noChangeArrowheads="1"/>
          </p:cNvPicPr>
          <p:nvPr/>
        </p:nvPicPr>
        <p:blipFill>
          <a:blip r:embed="rId4"/>
          <a:srcRect/>
          <a:stretch>
            <a:fillRect/>
          </a:stretch>
        </p:blipFill>
        <p:spPr bwMode="auto">
          <a:xfrm>
            <a:off x="2124075" y="2603500"/>
            <a:ext cx="4395788" cy="2541588"/>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8" name="Rounded Rectangle 7"/>
          <p:cNvSpPr/>
          <p:nvPr/>
        </p:nvSpPr>
        <p:spPr bwMode="auto">
          <a:xfrm flipH="1">
            <a:off x="4838700" y="2049463"/>
            <a:ext cx="1954213" cy="685800"/>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required format</a:t>
            </a:r>
          </a:p>
        </p:txBody>
      </p:sp>
      <p:pic>
        <p:nvPicPr>
          <p:cNvPr id="9" name="Picture 2"/>
          <p:cNvPicPr>
            <a:picLocks noChangeAspect="1" noChangeArrowheads="1"/>
          </p:cNvPicPr>
          <p:nvPr/>
        </p:nvPicPr>
        <p:blipFill>
          <a:blip r:embed="rId5"/>
          <a:srcRect/>
          <a:stretch>
            <a:fillRect/>
          </a:stretch>
        </p:blipFill>
        <p:spPr bwMode="auto">
          <a:xfrm>
            <a:off x="5029200" y="3576638"/>
            <a:ext cx="3436938" cy="2389187"/>
          </a:xfrm>
          <a:prstGeom prst="rect">
            <a:avLst/>
          </a:prstGeom>
          <a:noFill/>
          <a:ln w="9525" algn="ctr">
            <a:solidFill>
              <a:srgbClr val="EAEAEA"/>
            </a:solidFill>
            <a:miter lim="800000"/>
            <a:headEnd/>
            <a:tailEnd/>
          </a:ln>
          <a:effectLst>
            <a:outerShdw blurRad="38100" dist="38100" dir="2700000" algn="tl" rotWithShape="0">
              <a:prstClr val="black">
                <a:alpha val="20000"/>
              </a:prstClr>
            </a:outerShdw>
          </a:effectLst>
        </p:spPr>
      </p:pic>
      <p:sp>
        <p:nvSpPr>
          <p:cNvPr id="10" name="Rounded Rectangle 9"/>
          <p:cNvSpPr/>
          <p:nvPr/>
        </p:nvSpPr>
        <p:spPr bwMode="auto">
          <a:xfrm>
            <a:off x="6832600" y="2949575"/>
            <a:ext cx="20288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Define filtering options</a:t>
            </a:r>
          </a:p>
        </p:txBody>
      </p:sp>
      <p:sp>
        <p:nvSpPr>
          <p:cNvPr id="11" name="Rounded Rectangle 10"/>
          <p:cNvSpPr/>
          <p:nvPr/>
        </p:nvSpPr>
        <p:spPr bwMode="auto">
          <a:xfrm>
            <a:off x="2590800" y="5362575"/>
            <a:ext cx="2765425" cy="709613"/>
          </a:xfrm>
          <a:prstGeom prst="roundRect">
            <a:avLst/>
          </a:prstGeom>
          <a:gradFill flip="none" rotWithShape="1">
            <a:gsLst>
              <a:gs pos="0">
                <a:schemeClr val="accent1">
                  <a:tint val="44500"/>
                  <a:satMod val="160000"/>
                  <a:alpha val="71000"/>
                </a:schemeClr>
              </a:gs>
              <a:gs pos="100000">
                <a:schemeClr val="accent1">
                  <a:tint val="23500"/>
                  <a:satMod val="160000"/>
                </a:schemeClr>
              </a:gs>
            </a:gsLst>
            <a:lin ang="16200000" scaled="1"/>
            <a:tileRect/>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90830" indent="-290830" algn="ctr">
              <a:lnSpc>
                <a:spcPct val="85000"/>
              </a:lnSpc>
              <a:spcBef>
                <a:spcPct val="15000"/>
              </a:spcBef>
              <a:buClr>
                <a:srgbClr val="747273"/>
              </a:buClr>
              <a:defRPr/>
            </a:pPr>
            <a:r>
              <a:rPr lang="en-US" b="1" dirty="0">
                <a:solidFill>
                  <a:schemeClr val="tx1">
                    <a:lumMod val="75000"/>
                    <a:lumOff val="25000"/>
                  </a:schemeClr>
                </a:solidFill>
              </a:rPr>
              <a:t>Your list of custom reports </a:t>
            </a:r>
            <a:br>
              <a:rPr lang="en-US" b="1" dirty="0">
                <a:solidFill>
                  <a:schemeClr val="tx1">
                    <a:lumMod val="75000"/>
                    <a:lumOff val="25000"/>
                  </a:schemeClr>
                </a:solidFill>
              </a:rPr>
            </a:br>
            <a:r>
              <a:rPr lang="en-US" b="1" dirty="0">
                <a:solidFill>
                  <a:schemeClr val="tx1">
                    <a:lumMod val="75000"/>
                    <a:lumOff val="25000"/>
                  </a:schemeClr>
                </a:solidFill>
              </a:rPr>
              <a:t>available on-line</a:t>
            </a:r>
          </a:p>
        </p:txBody>
      </p:sp>
      <p:sp>
        <p:nvSpPr>
          <p:cNvPr id="16" name="Rounded Rectangle 15">
            <a:hlinkClick r:id="rId6" action="ppaction://hlinksldjump" highlightClick="1"/>
            <a:hlinkHover r:id="" action="ppaction://noaction" highlightClick="1"/>
          </p:cNvPr>
          <p:cNvSpPr/>
          <p:nvPr/>
        </p:nvSpPr>
        <p:spPr bwMode="auto">
          <a:xfrm>
            <a:off x="6832600" y="482600"/>
            <a:ext cx="1816100" cy="457200"/>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Plug-in for Excel</a:t>
            </a:r>
          </a:p>
        </p:txBody>
      </p:sp>
      <p:sp>
        <p:nvSpPr>
          <p:cNvPr id="120835"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Advanced analytics for experienced users</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pic>
        <p:nvPicPr>
          <p:cNvPr id="120836"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9763"/>
            <a:ext cx="4445000" cy="2405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083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525" y="1917700"/>
            <a:ext cx="26987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a:hlinkClick r:id="rId5"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zh-CN">
                <a:ea typeface="宋体" panose="02010600030101010101" pitchFamily="2" charset="-122"/>
              </a:rPr>
              <a:t>Slice and Dice</a:t>
            </a:r>
          </a:p>
        </p:txBody>
      </p:sp>
      <p:sp>
        <p:nvSpPr>
          <p:cNvPr id="4" name="TextBox 3"/>
          <p:cNvSpPr txBox="1">
            <a:spLocks noChangeArrowheads="1"/>
          </p:cNvSpPr>
          <p:nvPr/>
        </p:nvSpPr>
        <p:spPr bwMode="auto">
          <a:xfrm>
            <a:off x="358775" y="1301750"/>
            <a:ext cx="87852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Perform exploratory, advanced analysis</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Play around with the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Pivot tables with all the account’s data</a:t>
            </a:r>
          </a:p>
          <a:p>
            <a:pPr eaLnBrk="1" hangingPunct="1">
              <a:buClr>
                <a:srgbClr val="F18B1E"/>
              </a:buClr>
              <a:buSzPct val="125000"/>
              <a:buFont typeface="Arial" panose="020B0604020202020204" pitchFamily="34" charset="0"/>
              <a:buChar char="•"/>
            </a:pPr>
            <a:r>
              <a:rPr lang="en-US" altLang="zh-CN" sz="2800">
                <a:ea typeface="宋体" panose="02010600030101010101" pitchFamily="2" charset="-122"/>
              </a:rPr>
              <a:t>Actionable results are immediate</a:t>
            </a:r>
          </a:p>
          <a:p>
            <a:pPr eaLnBrk="1" hangingPunct="1">
              <a:buClr>
                <a:srgbClr val="F18B1E"/>
              </a:buClr>
              <a:buSzPct val="125000"/>
              <a:buFont typeface="Arial" panose="020B0604020202020204" pitchFamily="34" charset="0"/>
              <a:buChar char="•"/>
            </a:pPr>
            <a:endParaRPr lang="en-US" altLang="zh-CN" sz="2800">
              <a:ea typeface="宋体" panose="02010600030101010101" pitchFamily="2" charset="-122"/>
            </a:endParaRPr>
          </a:p>
        </p:txBody>
      </p:sp>
      <p:pic>
        <p:nvPicPr>
          <p:cNvPr id="121860" name="Picture 4" descr="base no dropd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3214688"/>
            <a:ext cx="5021262" cy="2197100"/>
          </a:xfrm>
          <a:prstGeom prst="rect">
            <a:avLst/>
          </a:prstGeom>
          <a:noFill/>
          <a:ln w="9525">
            <a:solidFill>
              <a:srgbClr val="EAEAEA"/>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9" descr="filledpivot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4002088"/>
            <a:ext cx="344805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descr="pivottableonly"/>
          <p:cNvPicPr>
            <a:picLocks noChangeAspect="1" noChangeArrowheads="1"/>
          </p:cNvPicPr>
          <p:nvPr/>
        </p:nvPicPr>
        <p:blipFill>
          <a:blip r:embed="rId5"/>
          <a:srcRect/>
          <a:stretch>
            <a:fillRect/>
          </a:stretch>
        </p:blipFill>
        <p:spPr bwMode="auto">
          <a:xfrm>
            <a:off x="6386513" y="2620963"/>
            <a:ext cx="1662112" cy="3384550"/>
          </a:xfrm>
          <a:prstGeom prst="rect">
            <a:avLst/>
          </a:prstGeom>
          <a:noFill/>
          <a:ln w="9525">
            <a:solidFill>
              <a:srgbClr val="EAEAEA"/>
            </a:solidFill>
            <a:miter lim="800000"/>
            <a:headEnd/>
            <a:tailEnd/>
          </a:ln>
          <a:effectLst>
            <a:outerShdw blurRad="50800" dist="38100" dir="2700000" algn="tl" rotWithShape="0">
              <a:prstClr val="black">
                <a:alpha val="40000"/>
              </a:prstClr>
            </a:outerShdw>
          </a:effectLst>
        </p:spPr>
      </p:pic>
      <p:sp>
        <p:nvSpPr>
          <p:cNvPr id="38" name="Rounded Rectangle 37"/>
          <p:cNvSpPr/>
          <p:nvPr/>
        </p:nvSpPr>
        <p:spPr bwMode="auto">
          <a:xfrm>
            <a:off x="5521325" y="812800"/>
            <a:ext cx="2881313" cy="127000"/>
          </a:xfrm>
          <a:prstGeom prst="roundRect">
            <a:avLst/>
          </a:prstGeom>
          <a:no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4" name="TextBox 38"/>
          <p:cNvSpPr txBox="1">
            <a:spLocks noChangeArrowheads="1"/>
          </p:cNvSpPr>
          <p:nvPr/>
        </p:nvSpPr>
        <p:spPr bwMode="auto">
          <a:xfrm>
            <a:off x="5418138"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Predefined</a:t>
            </a:r>
          </a:p>
        </p:txBody>
      </p:sp>
      <p:sp>
        <p:nvSpPr>
          <p:cNvPr id="47" name="Flowchart: Merge 46"/>
          <p:cNvSpPr/>
          <p:nvPr/>
        </p:nvSpPr>
        <p:spPr bwMode="auto">
          <a:xfrm rot="5400000">
            <a:off x="6919119" y="-431006"/>
            <a:ext cx="46037" cy="2613025"/>
          </a:xfrm>
          <a:prstGeom prst="flowChartMerge">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21866" name="TextBox 47"/>
          <p:cNvSpPr txBox="1">
            <a:spLocks noChangeArrowheads="1"/>
          </p:cNvSpPr>
          <p:nvPr/>
        </p:nvSpPr>
        <p:spPr bwMode="auto">
          <a:xfrm>
            <a:off x="7299325" y="957263"/>
            <a:ext cx="11811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r" eaLnBrk="1" hangingPunct="1">
              <a:lnSpc>
                <a:spcPct val="85000"/>
              </a:lnSpc>
              <a:spcBef>
                <a:spcPct val="15000"/>
              </a:spcBef>
              <a:buClr>
                <a:srgbClr val="747273"/>
              </a:buClr>
            </a:pPr>
            <a:r>
              <a:rPr lang="en-US" altLang="zh-CN" sz="600" b="1">
                <a:solidFill>
                  <a:srgbClr val="34460D"/>
                </a:solidFill>
                <a:ea typeface="宋体" panose="02010600030101010101" pitchFamily="2" charset="-122"/>
              </a:rPr>
              <a:t>Custom</a:t>
            </a:r>
          </a:p>
        </p:txBody>
      </p:sp>
      <p:sp>
        <p:nvSpPr>
          <p:cNvPr id="49" name="Pentagon 48"/>
          <p:cNvSpPr/>
          <p:nvPr/>
        </p:nvSpPr>
        <p:spPr bwMode="auto">
          <a:xfrm rot="16200000">
            <a:off x="7628731" y="834232"/>
            <a:ext cx="179387" cy="107950"/>
          </a:xfrm>
          <a:prstGeom prst="homePlate">
            <a:avLst>
              <a:gd name="adj" fmla="val 32582"/>
            </a:avLst>
          </a:prstGeom>
          <a:solidFill>
            <a:schemeClr val="bg1">
              <a:lumMod val="95000"/>
              <a:alpha val="62000"/>
            </a:schemeClr>
          </a:solidFill>
          <a:ln w="19050">
            <a:solidFill>
              <a:srgbClr val="F6893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0" name="Rounded Rectangle 49">
            <a:hlinkClick r:id="rId6" action="ppaction://hlinksldjump" highlightClick="1"/>
            <a:hlinkHover r:id="" action="ppaction://noaction" highlightClick="1"/>
          </p:cNvPr>
          <p:cNvSpPr/>
          <p:nvPr/>
        </p:nvSpPr>
        <p:spPr bwMode="auto">
          <a:xfrm>
            <a:off x="8450263" y="322263"/>
            <a:ext cx="588962" cy="617537"/>
          </a:xfrm>
          <a:prstGeom prst="roundRect">
            <a:avLst/>
          </a:prstGeom>
          <a:gradFill flip="none" rotWithShape="1">
            <a:gsLst>
              <a:gs pos="0">
                <a:schemeClr val="tx1">
                  <a:lumMod val="50000"/>
                  <a:lumOff val="50000"/>
                  <a:alpha val="51000"/>
                </a:schemeClr>
              </a:gs>
              <a:gs pos="50000">
                <a:schemeClr val="accent1">
                  <a:tint val="44500"/>
                  <a:satMod val="160000"/>
                </a:schemeClr>
              </a:gs>
              <a:gs pos="100000">
                <a:schemeClr val="accent1">
                  <a:tint val="23500"/>
                  <a:satMod val="160000"/>
                </a:schemeClr>
              </a:gs>
            </a:gsLst>
            <a:lin ang="16200000" scaled="1"/>
            <a:tileRect/>
          </a:gra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ea typeface="宋体" panose="02010600030101010101" pitchFamily="2" charset="-122"/>
                <a:cs typeface="Arial" panose="020B0604020202020204" pitchFamily="34" charset="0"/>
              </a:rPr>
              <a:t>Back</a:t>
            </a:r>
            <a:endParaRPr lang="en-US" altLang="zh-CN" sz="1100">
              <a:solidFill>
                <a:schemeClr val="bg1"/>
              </a:solidFill>
              <a:ea typeface="宋体" panose="02010600030101010101" pitchFamily="2" charset="-122"/>
              <a:cs typeface="Arial" panose="020B0604020202020204" pitchFamily="34" charset="0"/>
            </a:endParaRPr>
          </a:p>
        </p:txBody>
      </p:sp>
      <p:pic>
        <p:nvPicPr>
          <p:cNvPr id="51" name="Picture 50" descr="cmsmalle.jpg">
            <a:hlinkClick r:id="rId7" action="ppaction://hlinksldjump" highlightClick="1"/>
            <a:hlinkHover r:id="" action="ppaction://noaction" highlightClick="1"/>
          </p:cNvPr>
          <p:cNvPicPr>
            <a:picLocks noChangeAspect="1"/>
          </p:cNvPicPr>
          <p:nvPr/>
        </p:nvPicPr>
        <p:blipFill>
          <a:blip r:embed="rId8"/>
          <a:stretch>
            <a:fillRect/>
          </a:stretch>
        </p:blipFill>
        <p:spPr>
          <a:xfrm>
            <a:off x="5521872" y="317954"/>
            <a:ext cx="444046" cy="444046"/>
          </a:xfrm>
          <a:prstGeom prst="roundRect">
            <a:avLst/>
          </a:prstGeom>
          <a:solidFill>
            <a:schemeClr val="bg1">
              <a:alpha val="0"/>
            </a:schemeClr>
          </a:solidFill>
          <a:ln w="3175">
            <a:solidFill>
              <a:schemeClr val="tx1">
                <a:lumMod val="25000"/>
                <a:lumOff val="75000"/>
              </a:schemeClr>
            </a:solidFill>
          </a:ln>
        </p:spPr>
      </p:pic>
      <p:pic>
        <p:nvPicPr>
          <p:cNvPr id="52" name="Picture 51" descr="oneclicksmall.jpg">
            <a:hlinkClick r:id="rId9" action="ppaction://hlinksldjump" highlightClick="1"/>
            <a:hlinkHover r:id="" action="ppaction://noaction" highlightClick="1"/>
          </p:cNvPr>
          <p:cNvPicPr>
            <a:picLocks noChangeAspect="1"/>
          </p:cNvPicPr>
          <p:nvPr/>
        </p:nvPicPr>
        <p:blipFill>
          <a:blip r:embed="rId10"/>
          <a:stretch>
            <a:fillRect/>
          </a:stretch>
        </p:blipFill>
        <p:spPr>
          <a:xfrm>
            <a:off x="6011131" y="317954"/>
            <a:ext cx="444046" cy="444046"/>
          </a:xfrm>
          <a:prstGeom prst="roundRect">
            <a:avLst/>
          </a:prstGeom>
          <a:solidFill>
            <a:schemeClr val="bg1">
              <a:alpha val="0"/>
            </a:schemeClr>
          </a:solidFill>
          <a:ln w="3175">
            <a:solidFill>
              <a:schemeClr val="tx1">
                <a:lumMod val="25000"/>
                <a:lumOff val="75000"/>
              </a:schemeClr>
            </a:solidFill>
          </a:ln>
        </p:spPr>
      </p:pic>
      <p:pic>
        <p:nvPicPr>
          <p:cNvPr id="53" name="Picture 52" descr="cgensmall.jpg">
            <a:hlinkClick r:id="rId11" action="ppaction://hlinksldjump" highlightClick="1"/>
            <a:hlinkHover r:id="" action="ppaction://noaction" highlightClick="1"/>
          </p:cNvPr>
          <p:cNvPicPr>
            <a:picLocks noChangeAspect="1"/>
          </p:cNvPicPr>
          <p:nvPr/>
        </p:nvPicPr>
        <p:blipFill>
          <a:blip r:embed="rId12"/>
          <a:stretch>
            <a:fillRect/>
          </a:stretch>
        </p:blipFill>
        <p:spPr>
          <a:xfrm>
            <a:off x="6500390" y="317954"/>
            <a:ext cx="444046" cy="444046"/>
          </a:xfrm>
          <a:prstGeom prst="roundRect">
            <a:avLst/>
          </a:prstGeom>
          <a:solidFill>
            <a:schemeClr val="bg1">
              <a:alpha val="0"/>
            </a:schemeClr>
          </a:solidFill>
          <a:ln w="3175">
            <a:solidFill>
              <a:schemeClr val="tx1">
                <a:lumMod val="25000"/>
                <a:lumOff val="75000"/>
              </a:schemeClr>
            </a:solidFill>
          </a:ln>
        </p:spPr>
      </p:pic>
      <p:pic>
        <p:nvPicPr>
          <p:cNvPr id="54" name="Picture 53" descr="crb-small.jpg">
            <a:hlinkClick r:id="rId13" action="ppaction://hlinksldjump" highlightClick="1"/>
            <a:hlinkHover r:id="" action="ppaction://noaction" highlightClick="1"/>
          </p:cNvPr>
          <p:cNvPicPr>
            <a:picLocks noChangeAspect="1"/>
          </p:cNvPicPr>
          <p:nvPr/>
        </p:nvPicPr>
        <p:blipFill>
          <a:blip r:embed="rId14"/>
          <a:stretch>
            <a:fillRect/>
          </a:stretch>
        </p:blipFill>
        <p:spPr>
          <a:xfrm>
            <a:off x="6989649" y="317954"/>
            <a:ext cx="444046" cy="444046"/>
          </a:xfrm>
          <a:prstGeom prst="roundRect">
            <a:avLst/>
          </a:prstGeom>
          <a:solidFill>
            <a:schemeClr val="bg1">
              <a:alpha val="0"/>
            </a:schemeClr>
          </a:solidFill>
          <a:ln w="3175">
            <a:solidFill>
              <a:schemeClr val="tx1">
                <a:lumMod val="25000"/>
                <a:lumOff val="75000"/>
              </a:schemeClr>
            </a:solidFill>
          </a:ln>
        </p:spPr>
      </p:pic>
      <p:pic>
        <p:nvPicPr>
          <p:cNvPr id="55" name="Picture 54" descr="excel-small.jpg">
            <a:hlinkClick r:id="rId15" action="ppaction://hlinksldjump" highlightClick="1"/>
            <a:hlinkHover r:id="" action="ppaction://noaction" highlightClick="1"/>
          </p:cNvPr>
          <p:cNvPicPr>
            <a:picLocks noChangeAspect="1"/>
          </p:cNvPicPr>
          <p:nvPr/>
        </p:nvPicPr>
        <p:blipFill>
          <a:blip r:embed="rId16">
            <a:duotone>
              <a:schemeClr val="bg2">
                <a:shade val="45000"/>
                <a:satMod val="135000"/>
              </a:schemeClr>
              <a:prstClr val="white"/>
            </a:duotone>
          </a:blip>
          <a:stretch>
            <a:fillRect/>
          </a:stretch>
        </p:blipFill>
        <p:spPr>
          <a:xfrm>
            <a:off x="7478908" y="317954"/>
            <a:ext cx="444046" cy="444046"/>
          </a:xfrm>
          <a:prstGeom prst="roundRect">
            <a:avLst/>
          </a:prstGeom>
          <a:solidFill>
            <a:schemeClr val="bg1">
              <a:alpha val="0"/>
            </a:schemeClr>
          </a:solidFill>
          <a:ln w="12700">
            <a:solidFill>
              <a:srgbClr val="F68933"/>
            </a:solidFill>
          </a:ln>
        </p:spPr>
      </p:pic>
      <p:pic>
        <p:nvPicPr>
          <p:cNvPr id="56" name="Picture 55" descr="datasmall.jpg">
            <a:hlinkClick r:id="rId17" action="ppaction://hlinksldjump" highlightClick="1"/>
            <a:hlinkHover r:id="" action="ppaction://noaction" highlightClick="1"/>
          </p:cNvPr>
          <p:cNvPicPr>
            <a:picLocks noChangeAspect="1"/>
          </p:cNvPicPr>
          <p:nvPr/>
        </p:nvPicPr>
        <p:blipFill>
          <a:blip r:embed="rId18"/>
          <a:stretch>
            <a:fillRect/>
          </a:stretch>
        </p:blipFill>
        <p:spPr>
          <a:xfrm>
            <a:off x="7968166" y="317954"/>
            <a:ext cx="444046" cy="444046"/>
          </a:xfrm>
          <a:prstGeom prst="roundRect">
            <a:avLst/>
          </a:prstGeom>
          <a:solidFill>
            <a:schemeClr val="bg1">
              <a:alpha val="0"/>
            </a:schemeClr>
          </a:solidFill>
          <a:ln w="3175">
            <a:solidFill>
              <a:schemeClr val="tx1">
                <a:lumMod val="25000"/>
                <a:lumOff val="75000"/>
              </a:schemeClr>
            </a:solidFill>
          </a:ln>
        </p:spPr>
      </p:pic>
      <p:sp>
        <p:nvSpPr>
          <p:cNvPr id="57" name="TextBox 56"/>
          <p:cNvSpPr txBox="1"/>
          <p:nvPr/>
        </p:nvSpPr>
        <p:spPr>
          <a:xfrm>
            <a:off x="5521325" y="152400"/>
            <a:ext cx="40005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CM</a:t>
            </a:r>
          </a:p>
        </p:txBody>
      </p:sp>
      <p:sp>
        <p:nvSpPr>
          <p:cNvPr id="58" name="TextBox 57"/>
          <p:cNvSpPr txBox="1"/>
          <p:nvPr/>
        </p:nvSpPr>
        <p:spPr>
          <a:xfrm>
            <a:off x="6926263"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CRB</a:t>
            </a:r>
          </a:p>
        </p:txBody>
      </p:sp>
      <p:sp>
        <p:nvSpPr>
          <p:cNvPr id="59" name="TextBox 58"/>
          <p:cNvSpPr txBox="1"/>
          <p:nvPr/>
        </p:nvSpPr>
        <p:spPr>
          <a:xfrm>
            <a:off x="6321425" y="152400"/>
            <a:ext cx="8128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Report Generator</a:t>
            </a:r>
          </a:p>
        </p:txBody>
      </p:sp>
      <p:sp>
        <p:nvSpPr>
          <p:cNvPr id="60" name="TextBox 59"/>
          <p:cNvSpPr txBox="1"/>
          <p:nvPr/>
        </p:nvSpPr>
        <p:spPr>
          <a:xfrm>
            <a:off x="5956300" y="152400"/>
            <a:ext cx="5334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1-Click</a:t>
            </a:r>
          </a:p>
        </p:txBody>
      </p:sp>
      <p:sp>
        <p:nvSpPr>
          <p:cNvPr id="61" name="TextBox 60"/>
          <p:cNvSpPr txBox="1"/>
          <p:nvPr/>
        </p:nvSpPr>
        <p:spPr>
          <a:xfrm>
            <a:off x="7261225" y="152400"/>
            <a:ext cx="863600"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rgbClr val="F68933"/>
                </a:solidFill>
                <a:latin typeface="Arial" panose="020B0604020202020204" pitchFamily="34" charset="0"/>
                <a:cs typeface="Arial" panose="020B0604020202020204" pitchFamily="34" charset="0"/>
              </a:rPr>
              <a:t>Plug-in for Excel</a:t>
            </a:r>
          </a:p>
        </p:txBody>
      </p:sp>
      <p:sp>
        <p:nvSpPr>
          <p:cNvPr id="62" name="TextBox 61"/>
          <p:cNvSpPr txBox="1"/>
          <p:nvPr/>
        </p:nvSpPr>
        <p:spPr>
          <a:xfrm>
            <a:off x="7886700" y="152400"/>
            <a:ext cx="592138" cy="163513"/>
          </a:xfrm>
          <a:prstGeom prst="rect">
            <a:avLst/>
          </a:prstGeom>
          <a:noFill/>
        </p:spPr>
        <p:txBody>
          <a:bodyPr>
            <a:spAutoFit/>
          </a:bodyPr>
          <a:lstStyle/>
          <a:p>
            <a:pPr algn="ctr">
              <a:lnSpc>
                <a:spcPct val="85000"/>
              </a:lnSpc>
              <a:spcBef>
                <a:spcPct val="15000"/>
              </a:spcBef>
              <a:buClr>
                <a:srgbClr val="747273"/>
              </a:buClr>
              <a:defRPr/>
            </a:pPr>
            <a:r>
              <a:rPr lang="en-US" sz="550" b="1" dirty="0">
                <a:solidFill>
                  <a:schemeClr val="bg1">
                    <a:lumMod val="65000"/>
                  </a:schemeClr>
                </a:solidFill>
                <a:latin typeface="Arial" panose="020B0604020202020204" pitchFamily="34" charset="0"/>
                <a:cs typeface="Arial" panose="020B0604020202020204" pitchFamily="34" charset="0"/>
              </a:rPr>
              <a:t>Data Feed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Effect transition="in" filter="fade">
                                      <p:cBhvr>
                                        <p:cTn id="14" dur="10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2000"/>
                                        <p:tgtEl>
                                          <p:spTgt spid="4">
                                            <p:txEl>
                                              <p:pRg st="0" end="0"/>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2000"/>
                                        <p:tgtEl>
                                          <p:spTgt spid="4">
                                            <p:txEl>
                                              <p:pRg st="1" end="1"/>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2000"/>
                                        <p:tgtEl>
                                          <p:spTgt spid="4">
                                            <p:txEl>
                                              <p:pRg st="2" end="2"/>
                                            </p:txEl>
                                          </p:spTgt>
                                        </p:tgtEl>
                                      </p:cBhvr>
                                    </p:animEffect>
                                  </p:childTnLst>
                                </p:cTn>
                              </p:par>
                            </p:childTnLst>
                          </p:cTn>
                        </p:par>
                        <p:par>
                          <p:cTn id="27" fill="hold">
                            <p:stCondLst>
                              <p:cond delay="7000"/>
                            </p:stCondLst>
                            <p:childTnLst>
                              <p:par>
                                <p:cTn id="28" presetID="10" presetClass="entr" presetSubtype="0" fill="hold" grpId="0" nodeType="after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2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78125" y="3259138"/>
            <a:ext cx="3587750" cy="339725"/>
          </a:xfrm>
          <a:prstGeom prst="rect">
            <a:avLst/>
          </a:prstGeom>
        </p:spPr>
        <p:txBody>
          <a:bodyPr wrap="none">
            <a:spAutoFit/>
          </a:bodyPr>
          <a:lstStyle/>
          <a:p>
            <a:pPr>
              <a:defRPr/>
            </a:pPr>
            <a:r>
              <a:rPr lang="en-US" altLang="zh-CN" sz="1600" dirty="0">
                <a:solidFill>
                  <a:srgbClr val="EEECE1">
                    <a:lumMod val="25000"/>
                  </a:srgbClr>
                </a:solidFill>
                <a:latin typeface="Calibri" panose="020F0502020204030204"/>
                <a:cs typeface="+mn-cs"/>
              </a:rPr>
              <a:t>PPT</a:t>
            </a:r>
            <a:r>
              <a:rPr lang="zh-CN" altLang="en-US" sz="1600" dirty="0">
                <a:solidFill>
                  <a:srgbClr val="EEECE1">
                    <a:lumMod val="25000"/>
                  </a:srgbClr>
                </a:solidFill>
                <a:latin typeface="Calibri" panose="020F0502020204030204"/>
                <a:cs typeface="+mn-cs"/>
              </a:rPr>
              <a:t>模板下载：</a:t>
            </a:r>
            <a:r>
              <a:rPr lang="en-US" altLang="zh-CN" sz="1600" dirty="0">
                <a:solidFill>
                  <a:srgbClr val="EEECE1">
                    <a:lumMod val="25000"/>
                  </a:srgbClr>
                </a:solidFill>
                <a:latin typeface="Calibri" panose="020F0502020204030204"/>
                <a:cs typeface="+mn-cs"/>
                <a:hlinkClick r:id="rId3"/>
              </a:rPr>
              <a:t>www.1ppt.com/moban/</a:t>
            </a:r>
            <a:r>
              <a:rPr lang="en-US" altLang="zh-CN" sz="1600" dirty="0">
                <a:solidFill>
                  <a:srgbClr val="EEECE1">
                    <a:lumMod val="25000"/>
                  </a:srgbClr>
                </a:solidFill>
                <a:latin typeface="Calibri" panose="020F0502020204030204"/>
                <a:cs typeface="+mn-cs"/>
              </a:rPr>
              <a:t> </a:t>
            </a:r>
            <a:endParaRPr lang="zh-CN" altLang="en-US" dirty="0"/>
          </a:p>
        </p:txBody>
      </p:sp>
      <p:sp>
        <p:nvSpPr>
          <p:cNvPr id="122883"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Data Feeds Service</a:t>
            </a:r>
          </a:p>
        </p:txBody>
      </p:sp>
      <p:sp>
        <p:nvSpPr>
          <p:cNvPr id="122884"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a:t>Bespoke custom projects</a:t>
            </a:r>
          </a:p>
          <a:p>
            <a:pPr eaLnBrk="1" hangingPunct="1"/>
            <a:r>
              <a:rPr altLang="zh-CN"/>
              <a:t>All the data available in one place</a:t>
            </a:r>
          </a:p>
          <a:p>
            <a:pPr eaLnBrk="1" hangingPunct="1">
              <a:buFont typeface="Arial" panose="020B0604020202020204" pitchFamily="34" charset="0"/>
              <a:buNone/>
            </a:pPr>
            <a:endParaRPr altLang="zh-CN"/>
          </a:p>
          <a:p>
            <a:pPr eaLnBrk="1" hangingPunct="1"/>
            <a:endParaRPr altLang="zh-CN"/>
          </a:p>
          <a:p>
            <a:pPr eaLnBrk="1" hangingPunct="1"/>
            <a:endParaRPr altLang="zh-CN"/>
          </a:p>
          <a:p>
            <a:pPr eaLnBrk="1" hangingPunct="1">
              <a:buFont typeface="Arial" panose="020B0604020202020204" pitchFamily="34" charset="0"/>
              <a:buNone/>
            </a:pPr>
            <a:endParaRPr altLang="zh-CN"/>
          </a:p>
        </p:txBody>
      </p:sp>
      <p:sp>
        <p:nvSpPr>
          <p:cNvPr id="5" name="Rounded Rectangle 4">
            <a:hlinkClick r:id="rId4" action="ppaction://hlinksldjump" highlightClick="1"/>
            <a:hlinkHover r:id="" action="ppaction://noaction" highlightClick="1"/>
          </p:cNvPr>
          <p:cNvSpPr/>
          <p:nvPr/>
        </p:nvSpPr>
        <p:spPr bwMode="auto">
          <a:xfrm>
            <a:off x="392113" y="5921375"/>
            <a:ext cx="1776412" cy="427038"/>
          </a:xfrm>
          <a:prstGeom prst="roundRect">
            <a:avLst/>
          </a:prstGeom>
          <a:no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r>
              <a:rPr lang="en-US" altLang="zh-CN" sz="1100" b="1">
                <a:solidFill>
                  <a:schemeClr val="bg1"/>
                </a:solidFill>
                <a:cs typeface="Arial" panose="020B0604020202020204" pitchFamily="34" charset="0"/>
              </a:rPr>
              <a:t>Back to Solutions slide</a:t>
            </a:r>
            <a:endParaRPr lang="en-US" altLang="zh-CN" sz="1100">
              <a:solidFill>
                <a:schemeClr val="bg1"/>
              </a:solidFill>
              <a:cs typeface="Arial" panose="020B0604020202020204" pitchFamily="34" charset="0"/>
            </a:endParaRPr>
          </a:p>
        </p:txBody>
      </p:sp>
      <p:sp>
        <p:nvSpPr>
          <p:cNvPr id="10" name="Rectangle 9"/>
          <p:cNvSpPr/>
          <p:nvPr/>
        </p:nvSpPr>
        <p:spPr>
          <a:xfrm>
            <a:off x="2743200" y="1905000"/>
            <a:ext cx="5029200" cy="2408238"/>
          </a:xfrm>
          <a:prstGeom prst="rect">
            <a:avLst/>
          </a:prstGeom>
          <a:solidFill>
            <a:schemeClr val="bg1"/>
          </a:solidFill>
          <a:ln w="635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a:solidFill>
                <a:srgbClr val="FFFFFF"/>
              </a:solidFill>
              <a:cs typeface="Arial" panose="020B0604020202020204" pitchFamily="34" charset="0"/>
            </a:endParaRPr>
          </a:p>
        </p:txBody>
      </p:sp>
      <p:pic>
        <p:nvPicPr>
          <p:cNvPr id="1228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1917700"/>
            <a:ext cx="177006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7" descr="109579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bwMode="auto">
          <a:xfrm>
            <a:off x="0" y="4822825"/>
            <a:ext cx="9144000" cy="117792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9" name="Rectangle 18"/>
          <p:cNvSpPr/>
          <p:nvPr/>
        </p:nvSpPr>
        <p:spPr bwMode="auto">
          <a:xfrm>
            <a:off x="0" y="171450"/>
            <a:ext cx="9144000" cy="896938"/>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13" name="Rectangle 12"/>
          <p:cNvSpPr/>
          <p:nvPr/>
        </p:nvSpPr>
        <p:spPr bwMode="auto">
          <a:xfrm>
            <a:off x="0" y="1211263"/>
            <a:ext cx="9144000" cy="1455737"/>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23910" name="Picture 13" descr="Bottom-wave-for-dean.png"/>
          <p:cNvPicPr>
            <a:picLocks noChangeAspect="1"/>
          </p:cNvPicPr>
          <p:nvPr/>
        </p:nvPicPr>
        <p:blipFill>
          <a:blip r:embed="rId4">
            <a:extLst>
              <a:ext uri="{28A0092B-C50C-407E-A947-70E740481C1C}">
                <a14:useLocalDpi xmlns:a14="http://schemas.microsoft.com/office/drawing/2010/main" val="0"/>
              </a:ext>
            </a:extLst>
          </a:blip>
          <a:srcRect l="-1044" t="-6880" r="641" b="-1041"/>
          <a:stretch>
            <a:fillRect/>
          </a:stretch>
        </p:blipFill>
        <p:spPr bwMode="auto">
          <a:xfrm>
            <a:off x="0" y="3857625"/>
            <a:ext cx="9144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1" name="Picture 14" descr="top-wave-for-Dean.png"/>
          <p:cNvPicPr>
            <a:picLocks noChangeAspect="1"/>
          </p:cNvPicPr>
          <p:nvPr/>
        </p:nvPicPr>
        <p:blipFill>
          <a:blip r:embed="rId5">
            <a:extLst>
              <a:ext uri="{28A0092B-C50C-407E-A947-70E740481C1C}">
                <a14:useLocalDpi xmlns:a14="http://schemas.microsoft.com/office/drawing/2010/main" val="0"/>
              </a:ext>
            </a:extLst>
          </a:blip>
          <a:srcRect t="1216" r="-7225"/>
          <a:stretch>
            <a:fillRect/>
          </a:stretch>
        </p:blipFill>
        <p:spPr bwMode="auto">
          <a:xfrm>
            <a:off x="0" y="0"/>
            <a:ext cx="9144000"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Title 1"/>
          <p:cNvSpPr>
            <a:spLocks noGrp="1"/>
          </p:cNvSpPr>
          <p:nvPr>
            <p:ph type="title"/>
          </p:nvPr>
        </p:nvSpPr>
        <p:spPr>
          <a:xfrm>
            <a:off x="371475" y="374650"/>
            <a:ext cx="8247063" cy="676275"/>
          </a:xfrm>
        </p:spPr>
        <p:txBody>
          <a:bodyPr/>
          <a:lstStyle/>
          <a:p>
            <a:r>
              <a:rPr lang="en-US" altLang="zh-CN">
                <a:ea typeface="宋体" panose="02010600030101010101" pitchFamily="2" charset="-122"/>
              </a:rPr>
              <a:t>Data Feeds Service</a:t>
            </a:r>
          </a:p>
        </p:txBody>
      </p:sp>
      <p:sp>
        <p:nvSpPr>
          <p:cNvPr id="12" name="Text Placeholder 11"/>
          <p:cNvSpPr>
            <a:spLocks noGrp="1"/>
          </p:cNvSpPr>
          <p:nvPr>
            <p:ph type="body" sz="half" idx="2"/>
          </p:nvPr>
        </p:nvSpPr>
        <p:spPr bwMode="auto">
          <a:xfrm>
            <a:off x="371475" y="4779963"/>
            <a:ext cx="8259763" cy="995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altLang="zh-CN">
                <a:solidFill>
                  <a:schemeClr val="bg1"/>
                </a:solidFill>
                <a:ea typeface="宋体" panose="02010600030101010101" pitchFamily="2" charset="-122"/>
                <a:cs typeface="Arial" panose="020B0604020202020204" pitchFamily="34" charset="0"/>
              </a:rPr>
              <a:t>See the full picture </a:t>
            </a:r>
            <a:r>
              <a:rPr altLang="zh-CN" sz="4400" b="1">
                <a:solidFill>
                  <a:srgbClr val="F68933"/>
                </a:solidFill>
                <a:ea typeface="宋体" panose="02010600030101010101" pitchFamily="2" charset="-122"/>
                <a:cs typeface="Arial" panose="020B0604020202020204" pitchFamily="34" charset="0"/>
              </a:rPr>
              <a:t>in one place</a:t>
            </a:r>
          </a:p>
        </p:txBody>
      </p:sp>
      <p:sp>
        <p:nvSpPr>
          <p:cNvPr id="10" name="Content Placeholder 2"/>
          <p:cNvSpPr>
            <a:spLocks noGrp="1"/>
          </p:cNvSpPr>
          <p:nvPr>
            <p:ph idx="1"/>
          </p:nvPr>
        </p:nvSpPr>
        <p:spPr bwMode="auto">
          <a:xfrm>
            <a:off x="371475" y="1216025"/>
            <a:ext cx="8131175" cy="3055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altLang="zh-CN" sz="2400">
                <a:solidFill>
                  <a:schemeClr val="bg1"/>
                </a:solidFill>
                <a:ea typeface="宋体" panose="02010600030101010101" pitchFamily="2" charset="-122"/>
                <a:cs typeface="Arial" panose="020B0604020202020204" pitchFamily="34" charset="0"/>
              </a:rPr>
              <a:t>Transfer Eyeblaster data directly to your database</a:t>
            </a:r>
          </a:p>
          <a:p>
            <a:pPr eaLnBrk="1" hangingPunct="1"/>
            <a:r>
              <a:rPr altLang="zh-CN" sz="2400">
                <a:solidFill>
                  <a:schemeClr val="bg1"/>
                </a:solidFill>
                <a:ea typeface="宋体" panose="02010600030101010101" pitchFamily="2" charset="-122"/>
                <a:cs typeface="Arial" panose="020B0604020202020204" pitchFamily="34" charset="0"/>
              </a:rPr>
              <a:t>Integrate data automatically into any analytics systems </a:t>
            </a:r>
          </a:p>
          <a:p>
            <a:pPr eaLnBrk="1" hangingPunct="1"/>
            <a:r>
              <a:rPr altLang="zh-CN" sz="2400">
                <a:solidFill>
                  <a:schemeClr val="bg1"/>
                </a:solidFill>
                <a:ea typeface="宋体" panose="02010600030101010101" pitchFamily="2" charset="-122"/>
                <a:cs typeface="Arial" panose="020B0604020202020204" pitchFamily="34" charset="0"/>
              </a:rPr>
              <a:t>Data is transported in a secured way, and monitored 24/7</a:t>
            </a:r>
          </a:p>
          <a:p>
            <a:pPr eaLnBrk="1" hangingPunct="1"/>
            <a:endParaRPr altLang="zh-CN" sz="2400">
              <a:ea typeface="宋体" panose="02010600030101010101" pitchFamily="2" charset="-122"/>
              <a:cs typeface="Arial" panose="020B0604020202020204" pitchFamily="34" charset="0"/>
            </a:endParaRPr>
          </a:p>
        </p:txBody>
      </p:sp>
      <p:pic>
        <p:nvPicPr>
          <p:cNvPr id="123915" name="Picture 5" descr="\\eyestore\Home\ori.carmon\Re-Branding\logos new Mortar\Logo white.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6205538"/>
            <a:ext cx="14478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Footer Placeholder 6"/>
          <p:cNvSpPr txBox="1"/>
          <p:nvPr/>
        </p:nvSpPr>
        <p:spPr>
          <a:xfrm>
            <a:off x="304800" y="6384925"/>
            <a:ext cx="2895600" cy="244475"/>
          </a:xfrm>
          <a:prstGeom prst="rect">
            <a:avLst/>
          </a:prstGeom>
        </p:spPr>
        <p:txBody>
          <a:bodyPr anchor="ctr"/>
          <a:lstStyle/>
          <a:p>
            <a:pPr fontAlgn="auto">
              <a:spcBef>
                <a:spcPts val="0"/>
              </a:spcBef>
              <a:spcAft>
                <a:spcPts val="0"/>
              </a:spcAft>
              <a:defRPr/>
            </a:pPr>
            <a:r>
              <a:rPr lang="en-US" sz="800" dirty="0">
                <a:solidFill>
                  <a:schemeClr val="tx1">
                    <a:lumMod val="50000"/>
                    <a:lumOff val="50000"/>
                  </a:schemeClr>
                </a:solidFill>
              </a:rPr>
              <a:t>© 2009 Eyeblaster. All rights reserved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1000"/>
                                        <p:tgtEl>
                                          <p:spTgt spid="19"/>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childTnLst>
                                </p:cTn>
                              </p:par>
                            </p:childTnLst>
                          </p:cTn>
                        </p:par>
                        <p:par>
                          <p:cTn id="23" fill="hold">
                            <p:stCondLst>
                              <p:cond delay="40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animBg="1"/>
      <p:bldP spid="12"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34" name="Rounded Rectangle 33">
            <a:hlinkClick r:id="rId3" action="ppaction://hlinksldjump" highlightClick="1"/>
            <a:hlinkHover r:id="" action="ppaction://noaction" highlightClick="1"/>
          </p:cNvPr>
          <p:cNvSpPr/>
          <p:nvPr/>
        </p:nvSpPr>
        <p:spPr bwMode="auto">
          <a:xfrm>
            <a:off x="3297238" y="144145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endParaRPr lang="en-US" altLang="zh-CN">
              <a:solidFill>
                <a:srgbClr val="F68933"/>
              </a:solidFill>
              <a:ea typeface="宋体" panose="02010600030101010101" pitchFamily="2" charset="-122"/>
              <a:cs typeface="Arial" panose="020B0604020202020204" pitchFamily="34" charset="0"/>
            </a:endParaRPr>
          </a:p>
        </p:txBody>
      </p:sp>
      <p:sp>
        <p:nvSpPr>
          <p:cNvPr id="37" name="Rounded Rectangle 36"/>
          <p:cNvSpPr/>
          <p:nvPr/>
        </p:nvSpPr>
        <p:spPr bwMode="auto">
          <a:xfrm>
            <a:off x="338613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29" name="Rounded Rectangle 28">
            <a:hlinkClick r:id="rId4" action="ppaction://hlinksldjump" highlightClick="1"/>
            <a:hlinkHover r:id="" action="ppaction://noaction" highlightClick="1"/>
          </p:cNvPr>
          <p:cNvSpPr/>
          <p:nvPr/>
        </p:nvSpPr>
        <p:spPr bwMode="auto">
          <a:xfrm>
            <a:off x="457200" y="144145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餐厅老板</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甲方</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547688" y="2306638"/>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5" action="ppaction://hlinksldjump" highlightClick="1"/>
            <a:hlinkHover r:id="" action="ppaction://noaction" highlightClick="1"/>
          </p:cNvPr>
          <p:cNvSpPr/>
          <p:nvPr/>
        </p:nvSpPr>
        <p:spPr bwMode="auto">
          <a:xfrm>
            <a:off x="6135688" y="144145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68933"/>
                </a:solidFill>
                <a:ea typeface="宋体" panose="02010600030101010101" pitchFamily="2" charset="-122"/>
                <a:cs typeface="Arial" panose="020B0604020202020204" pitchFamily="34" charset="0"/>
              </a:rPr>
              <a:t>餐厅</a:t>
            </a:r>
            <a:endParaRPr lang="en-US" altLang="zh-CN" sz="135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ea typeface="宋体" panose="02010600030101010101" pitchFamily="2" charset="-122"/>
                <a:cs typeface="Arial" panose="020B0604020202020204" pitchFamily="34" charset="0"/>
              </a:rPr>
              <a:t>=PaaS</a:t>
            </a:r>
            <a:r>
              <a:rPr lang="zh-CN" altLang="en-US" sz="1350" b="1" dirty="0">
                <a:solidFill>
                  <a:srgbClr val="F68933"/>
                </a:solidFill>
                <a:ea typeface="宋体" panose="02010600030101010101" pitchFamily="2" charset="-122"/>
                <a:cs typeface="Arial" panose="020B0604020202020204" pitchFamily="34" charset="0"/>
              </a:rPr>
              <a:t>（平台及服务）</a:t>
            </a:r>
            <a:endParaRPr lang="en-US" altLang="zh-CN" sz="1350" b="1" dirty="0">
              <a:solidFill>
                <a:srgbClr val="F68933"/>
              </a:solidFill>
              <a:ea typeface="宋体" panose="02010600030101010101" pitchFamily="2" charset="-122"/>
              <a:cs typeface="Arial" panose="020B0604020202020204" pitchFamily="34" charset="0"/>
            </a:endParaRPr>
          </a:p>
        </p:txBody>
      </p:sp>
      <p:sp>
        <p:nvSpPr>
          <p:cNvPr id="42" name="Rounded Rectangle 41"/>
          <p:cNvSpPr/>
          <p:nvPr/>
        </p:nvSpPr>
        <p:spPr bwMode="auto">
          <a:xfrm>
            <a:off x="6224588" y="2306638"/>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54" name="Rounded Rectangle 53">
            <a:hlinkClick r:id="rId6" action="ppaction://hlinksldjump" highlightClick="1"/>
            <a:hlinkHover r:id="" action="ppaction://noaction" highlightClick="1"/>
          </p:cNvPr>
          <p:cNvSpPr/>
          <p:nvPr/>
        </p:nvSpPr>
        <p:spPr bwMode="auto">
          <a:xfrm>
            <a:off x="3297238" y="3733800"/>
            <a:ext cx="2549525"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500" b="1" dirty="0">
                <a:solidFill>
                  <a:srgbClr val="F68933"/>
                </a:solidFill>
                <a:ea typeface="宋体" panose="02010600030101010101" pitchFamily="2" charset="-122"/>
                <a:cs typeface="Arial" panose="020B0604020202020204" pitchFamily="34" charset="0"/>
              </a:rPr>
              <a:t>工作团队</a:t>
            </a:r>
            <a:endParaRPr lang="en-US" altLang="zh-CN" sz="15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500" b="1" dirty="0">
                <a:solidFill>
                  <a:srgbClr val="F68933"/>
                </a:solidFill>
                <a:ea typeface="宋体" panose="02010600030101010101" pitchFamily="2" charset="-122"/>
                <a:cs typeface="Arial" panose="020B0604020202020204" pitchFamily="34" charset="0"/>
              </a:rPr>
              <a:t>=</a:t>
            </a:r>
            <a:r>
              <a:rPr lang="zh-CN" altLang="en-US" sz="1500" b="1" dirty="0">
                <a:solidFill>
                  <a:srgbClr val="F68933"/>
                </a:solidFill>
                <a:ea typeface="宋体" panose="02010600030101010101" pitchFamily="2" charset="-122"/>
                <a:cs typeface="Arial" panose="020B0604020202020204" pitchFamily="34" charset="0"/>
              </a:rPr>
              <a:t>服务团队</a:t>
            </a:r>
            <a:endParaRPr lang="en-US" altLang="zh-CN" sz="1500" b="1" dirty="0">
              <a:solidFill>
                <a:srgbClr val="F68933"/>
              </a:solidFill>
              <a:ea typeface="宋体" panose="02010600030101010101" pitchFamily="2" charset="-122"/>
              <a:cs typeface="Arial" panose="020B0604020202020204" pitchFamily="34" charset="0"/>
            </a:endParaRPr>
          </a:p>
        </p:txBody>
      </p:sp>
      <p:sp>
        <p:nvSpPr>
          <p:cNvPr id="57" name="Rounded Rectangle 56"/>
          <p:cNvSpPr/>
          <p:nvPr/>
        </p:nvSpPr>
        <p:spPr bwMode="auto">
          <a:xfrm>
            <a:off x="338613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61" name="Rounded Rectangle 60">
            <a:hlinkClick r:id="rId7" action="ppaction://hlinksldjump" highlightClick="1"/>
            <a:hlinkHover r:id="" action="ppaction://noaction" highlightClick="1"/>
          </p:cNvPr>
          <p:cNvSpPr/>
          <p:nvPr/>
        </p:nvSpPr>
        <p:spPr bwMode="auto">
          <a:xfrm>
            <a:off x="6135688" y="3733800"/>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厨房</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数据服务</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64" name="Rounded Rectangle 63"/>
          <p:cNvSpPr/>
          <p:nvPr/>
        </p:nvSpPr>
        <p:spPr bwMode="auto">
          <a:xfrm>
            <a:off x="6224588" y="4597400"/>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1" name="TextBox 30"/>
          <p:cNvSpPr txBox="1"/>
          <p:nvPr/>
        </p:nvSpPr>
        <p:spPr>
          <a:xfrm>
            <a:off x="3326606" y="1509869"/>
            <a:ext cx="1846029" cy="476669"/>
          </a:xfrm>
          <a:prstGeom prst="rect">
            <a:avLst/>
          </a:prstGeom>
          <a:noFill/>
        </p:spPr>
        <p:txBody>
          <a:bodyPr wrap="square">
            <a:spAutoFit/>
          </a:bodyPr>
          <a:lstStyle/>
          <a:p>
            <a:pPr>
              <a:lnSpc>
                <a:spcPct val="85000"/>
              </a:lnSpc>
              <a:spcBef>
                <a:spcPct val="15000"/>
              </a:spcBef>
              <a:buClr>
                <a:srgbClr val="747273"/>
              </a:buClr>
              <a:defRPr/>
            </a:pPr>
            <a:r>
              <a:rPr lang="zh-CN" altLang="en-US" sz="1350" b="1" dirty="0">
                <a:solidFill>
                  <a:srgbClr val="F68933"/>
                </a:solidFill>
                <a:latin typeface="Arial" panose="020B0604020202020204" pitchFamily="34" charset="0"/>
                <a:cs typeface="Arial" panose="020B0604020202020204" pitchFamily="34" charset="0"/>
              </a:rPr>
              <a:t>场地</a:t>
            </a:r>
            <a:endParaRPr lang="en-US" altLang="zh-CN" sz="1350" b="1" dirty="0">
              <a:solidFill>
                <a:srgbClr val="F68933"/>
              </a:solidFill>
              <a:latin typeface="Arial" panose="020B0604020202020204" pitchFamily="34" charset="0"/>
              <a:cs typeface="Arial" panose="020B0604020202020204" pitchFamily="34" charset="0"/>
            </a:endParaRPr>
          </a:p>
          <a:p>
            <a:pPr>
              <a:lnSpc>
                <a:spcPct val="85000"/>
              </a:lnSpc>
              <a:spcBef>
                <a:spcPct val="15000"/>
              </a:spcBef>
              <a:buClr>
                <a:srgbClr val="747273"/>
              </a:buClr>
              <a:defRPr/>
            </a:pPr>
            <a:r>
              <a:rPr lang="en-US" altLang="zh-CN" sz="1350" b="1" dirty="0">
                <a:solidFill>
                  <a:srgbClr val="F68933"/>
                </a:solidFill>
                <a:latin typeface="Arial" panose="020B0604020202020204" pitchFamily="34" charset="0"/>
                <a:cs typeface="Arial" panose="020B0604020202020204" pitchFamily="34" charset="0"/>
              </a:rPr>
              <a:t>=</a:t>
            </a:r>
            <a:r>
              <a:rPr lang="en-US" altLang="zh-CN" sz="1350" b="1" dirty="0" err="1">
                <a:solidFill>
                  <a:srgbClr val="F68933"/>
                </a:solidFill>
                <a:latin typeface="Arial" panose="020B0604020202020204" pitchFamily="34" charset="0"/>
                <a:cs typeface="Arial" panose="020B0604020202020204" pitchFamily="34" charset="0"/>
              </a:rPr>
              <a:t>IssS</a:t>
            </a:r>
            <a:r>
              <a:rPr lang="zh-CN" altLang="en-US" sz="1350" b="1" dirty="0">
                <a:solidFill>
                  <a:srgbClr val="F68933"/>
                </a:solidFill>
                <a:latin typeface="Arial" panose="020B0604020202020204" pitchFamily="34" charset="0"/>
                <a:cs typeface="Arial" panose="020B0604020202020204" pitchFamily="34" charset="0"/>
              </a:rPr>
              <a:t>（设施及服务）</a:t>
            </a:r>
            <a:endParaRPr lang="en-US" altLang="zh-CN" sz="1350" b="1" dirty="0">
              <a:solidFill>
                <a:srgbClr val="F68933"/>
              </a:solidFill>
              <a:latin typeface="Arial" panose="020B0604020202020204" pitchFamily="34" charset="0"/>
              <a:cs typeface="Arial" panose="020B0604020202020204" pitchFamily="34" charset="0"/>
            </a:endParaRPr>
          </a:p>
        </p:txBody>
      </p:sp>
      <p:sp>
        <p:nvSpPr>
          <p:cNvPr id="48" name="Rounded Rectangle 47">
            <a:hlinkClick r:id="rId8" action="ppaction://hlinksldjump" highlightClick="1"/>
            <a:hlinkHover r:id="" action="ppaction://noaction" highlightClick="1"/>
          </p:cNvPr>
          <p:cNvSpPr/>
          <p:nvPr/>
        </p:nvSpPr>
        <p:spPr bwMode="auto">
          <a:xfrm>
            <a:off x="517525" y="3733800"/>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菜单</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=SaaS</a:t>
            </a:r>
            <a:r>
              <a:rPr lang="zh-CN" altLang="en-US" sz="1300" b="1" dirty="0">
                <a:solidFill>
                  <a:srgbClr val="F68933"/>
                </a:solidFill>
                <a:ea typeface="宋体" panose="02010600030101010101" pitchFamily="2" charset="-122"/>
                <a:cs typeface="Arial" panose="020B0604020202020204" pitchFamily="34" charset="0"/>
              </a:rPr>
              <a:t>（软件及服务）</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=APP</a:t>
            </a:r>
            <a:r>
              <a:rPr lang="zh-CN" altLang="en-US" sz="1300" b="1" dirty="0">
                <a:solidFill>
                  <a:srgbClr val="F68933"/>
                </a:solidFill>
                <a:ea typeface="宋体" panose="02010600030101010101" pitchFamily="2" charset="-122"/>
                <a:cs typeface="Arial" panose="020B0604020202020204" pitchFamily="34" charset="0"/>
              </a:rPr>
              <a:t>或网站</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51" name="Rounded Rectangle 50"/>
          <p:cNvSpPr/>
          <p:nvPr/>
        </p:nvSpPr>
        <p:spPr bwMode="auto">
          <a:xfrm>
            <a:off x="608013" y="4597400"/>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9775" y="1390650"/>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4" name="Picture 5" descr="D:\Backup\Presentations\Lianne\generato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0819" y="1300163"/>
            <a:ext cx="1109662"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5" name="Picture 6" descr="D:\Backup\Presentations\Lianne\excel11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68838" y="3579813"/>
            <a:ext cx="1211262"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6" name="Picture 7" descr="D:\Backup\Presentations\Lianne\builder.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8553" y="3665538"/>
            <a:ext cx="9017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7" name="Picture 8" descr="D:\Backup\Presentations\Lianne\data-feed.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1763" y="3448050"/>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94357" y="1334061"/>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013" y="2386921"/>
            <a:ext cx="2339102" cy="523220"/>
          </a:xfrm>
          <a:prstGeom prst="rect">
            <a:avLst/>
          </a:prstGeom>
          <a:noFill/>
        </p:spPr>
        <p:txBody>
          <a:bodyPr wrap="none" rtlCol="0">
            <a:spAutoFit/>
          </a:bodyPr>
          <a:lstStyle/>
          <a:p>
            <a:pPr algn="l"/>
            <a:r>
              <a:rPr lang="zh-CN" altLang="en-US" dirty="0"/>
              <a:t>决定餐厅菜色，服务，风格</a:t>
            </a:r>
            <a:endParaRPr lang="en-US" altLang="zh-CN" dirty="0"/>
          </a:p>
          <a:p>
            <a:pPr algn="l"/>
            <a:r>
              <a:rPr lang="zh-CN" altLang="en-US" dirty="0">
                <a:solidFill>
                  <a:srgbClr val="00B0F0"/>
                </a:solidFill>
              </a:rPr>
              <a:t>决定应用功能，业务，类型</a:t>
            </a:r>
          </a:p>
        </p:txBody>
      </p:sp>
      <p:sp>
        <p:nvSpPr>
          <p:cNvPr id="35" name="TextBox 34"/>
          <p:cNvSpPr txBox="1"/>
          <p:nvPr/>
        </p:nvSpPr>
        <p:spPr>
          <a:xfrm>
            <a:off x="3426575" y="2386921"/>
            <a:ext cx="1620957" cy="523220"/>
          </a:xfrm>
          <a:prstGeom prst="rect">
            <a:avLst/>
          </a:prstGeom>
          <a:noFill/>
        </p:spPr>
        <p:txBody>
          <a:bodyPr wrap="none" rtlCol="0">
            <a:spAutoFit/>
          </a:bodyPr>
          <a:lstStyle/>
          <a:p>
            <a:pPr algn="l"/>
            <a:r>
              <a:rPr lang="zh-CN" altLang="en-US" dirty="0"/>
              <a:t>房地产商、商场</a:t>
            </a:r>
            <a:endParaRPr lang="en-US" altLang="zh-CN" dirty="0"/>
          </a:p>
          <a:p>
            <a:pPr algn="l"/>
            <a:r>
              <a:rPr lang="zh-CN" altLang="en-US" dirty="0">
                <a:solidFill>
                  <a:srgbClr val="00B0F0"/>
                </a:solidFill>
              </a:rPr>
              <a:t>机房中心或阿里云</a:t>
            </a:r>
            <a:endParaRPr lang="en-US" altLang="zh-CN" dirty="0">
              <a:solidFill>
                <a:srgbClr val="00B0F0"/>
              </a:solidFill>
            </a:endParaRPr>
          </a:p>
        </p:txBody>
      </p:sp>
      <p:sp>
        <p:nvSpPr>
          <p:cNvPr id="38" name="TextBox 37"/>
          <p:cNvSpPr txBox="1"/>
          <p:nvPr/>
        </p:nvSpPr>
        <p:spPr>
          <a:xfrm>
            <a:off x="6310343" y="2381717"/>
            <a:ext cx="1980029" cy="523220"/>
          </a:xfrm>
          <a:prstGeom prst="rect">
            <a:avLst/>
          </a:prstGeom>
          <a:noFill/>
        </p:spPr>
        <p:txBody>
          <a:bodyPr wrap="none" rtlCol="0">
            <a:spAutoFit/>
          </a:bodyPr>
          <a:lstStyle/>
          <a:p>
            <a:pPr algn="l"/>
            <a:r>
              <a:rPr lang="zh-CN" altLang="en-US" dirty="0"/>
              <a:t>租赁场地</a:t>
            </a:r>
            <a:endParaRPr lang="en-US" altLang="zh-CN" dirty="0"/>
          </a:p>
          <a:p>
            <a:pPr algn="l"/>
            <a:r>
              <a:rPr lang="zh-CN" altLang="en-US" dirty="0">
                <a:solidFill>
                  <a:srgbClr val="00B0F0"/>
                </a:solidFill>
              </a:rPr>
              <a:t>操作系统、虚拟服务器</a:t>
            </a:r>
            <a:endParaRPr lang="en-US" altLang="zh-CN" dirty="0">
              <a:solidFill>
                <a:srgbClr val="00B0F0"/>
              </a:solidFill>
            </a:endParaRPr>
          </a:p>
        </p:txBody>
      </p:sp>
      <p:sp>
        <p:nvSpPr>
          <p:cNvPr id="40" name="TextBox 39"/>
          <p:cNvSpPr txBox="1"/>
          <p:nvPr/>
        </p:nvSpPr>
        <p:spPr>
          <a:xfrm>
            <a:off x="622394" y="4713615"/>
            <a:ext cx="2339102" cy="523220"/>
          </a:xfrm>
          <a:prstGeom prst="rect">
            <a:avLst/>
          </a:prstGeom>
          <a:noFill/>
        </p:spPr>
        <p:txBody>
          <a:bodyPr wrap="none" rtlCol="0">
            <a:spAutoFit/>
          </a:bodyPr>
          <a:lstStyle/>
          <a:p>
            <a:pPr algn="l"/>
            <a:r>
              <a:rPr lang="zh-CN" altLang="en-US" dirty="0"/>
              <a:t>选择菜品，服务的媒介</a:t>
            </a:r>
            <a:endParaRPr lang="en-US" altLang="zh-CN" dirty="0"/>
          </a:p>
          <a:p>
            <a:pPr algn="l"/>
            <a:r>
              <a:rPr lang="zh-CN" altLang="en-US" dirty="0">
                <a:solidFill>
                  <a:srgbClr val="00B0F0"/>
                </a:solidFill>
              </a:rPr>
              <a:t>应用提供服务，功能的界面</a:t>
            </a:r>
            <a:endParaRPr lang="en-US" altLang="zh-CN" dirty="0">
              <a:solidFill>
                <a:srgbClr val="00B0F0"/>
              </a:solidFill>
            </a:endParaRPr>
          </a:p>
        </p:txBody>
      </p:sp>
      <p:sp>
        <p:nvSpPr>
          <p:cNvPr id="43" name="TextBox 42"/>
          <p:cNvSpPr txBox="1"/>
          <p:nvPr/>
        </p:nvSpPr>
        <p:spPr>
          <a:xfrm>
            <a:off x="3409920" y="4713615"/>
            <a:ext cx="2159566" cy="523220"/>
          </a:xfrm>
          <a:prstGeom prst="rect">
            <a:avLst/>
          </a:prstGeom>
          <a:noFill/>
        </p:spPr>
        <p:txBody>
          <a:bodyPr wrap="none" rtlCol="0">
            <a:spAutoFit/>
          </a:bodyPr>
          <a:lstStyle/>
          <a:p>
            <a:pPr algn="l"/>
            <a:r>
              <a:rPr lang="zh-CN" altLang="en-US" dirty="0"/>
              <a:t>下单给厨房，端菜上桌子</a:t>
            </a:r>
            <a:endParaRPr lang="en-US" altLang="zh-CN" dirty="0"/>
          </a:p>
          <a:p>
            <a:pPr algn="l"/>
            <a:r>
              <a:rPr lang="zh-CN" altLang="en-US" dirty="0">
                <a:solidFill>
                  <a:srgbClr val="00B0F0"/>
                </a:solidFill>
              </a:rPr>
              <a:t>数据管理，客户服务</a:t>
            </a:r>
            <a:endParaRPr lang="en-US" altLang="zh-CN" dirty="0">
              <a:solidFill>
                <a:srgbClr val="00B0F0"/>
              </a:solidFill>
            </a:endParaRPr>
          </a:p>
        </p:txBody>
      </p:sp>
      <p:sp>
        <p:nvSpPr>
          <p:cNvPr id="44" name="TextBox 43"/>
          <p:cNvSpPr txBox="1"/>
          <p:nvPr/>
        </p:nvSpPr>
        <p:spPr>
          <a:xfrm>
            <a:off x="6224588" y="4713615"/>
            <a:ext cx="1261884" cy="523220"/>
          </a:xfrm>
          <a:prstGeom prst="rect">
            <a:avLst/>
          </a:prstGeom>
          <a:noFill/>
        </p:spPr>
        <p:txBody>
          <a:bodyPr wrap="none" rtlCol="0">
            <a:spAutoFit/>
          </a:bodyPr>
          <a:lstStyle/>
          <a:p>
            <a:pPr algn="l"/>
            <a:r>
              <a:rPr lang="zh-CN" altLang="en-US" dirty="0"/>
              <a:t>订单变成菜品</a:t>
            </a:r>
            <a:endParaRPr lang="en-US" altLang="zh-CN" dirty="0"/>
          </a:p>
          <a:p>
            <a:pPr algn="l"/>
            <a:r>
              <a:rPr lang="zh-CN" altLang="en-US" dirty="0">
                <a:solidFill>
                  <a:srgbClr val="00B0F0"/>
                </a:solidFill>
              </a:rPr>
              <a:t>用户数据加工</a:t>
            </a:r>
            <a:endParaRPr lang="en-US" altLang="zh-CN" dirty="0">
              <a:solidFill>
                <a:srgbClr val="00B0F0"/>
              </a:solidFil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7"/>
          <p:cNvSpPr txBox="1">
            <a:spLocks noGrp="1"/>
          </p:cNvSpPr>
          <p:nvPr>
            <p:ph type="title"/>
          </p:nvPr>
        </p:nvSpPr>
        <p:spPr bwMode="auto">
          <a:xfrm>
            <a:off x="371475" y="374650"/>
            <a:ext cx="8291513" cy="676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t>Eyeblaster Analytics</a:t>
            </a:r>
            <a:endParaRPr lang="en-GB" altLang="zh-CN"/>
          </a:p>
        </p:txBody>
      </p:sp>
      <p:sp>
        <p:nvSpPr>
          <p:cNvPr id="124931" name="Content Placeholder 12"/>
          <p:cNvSpPr>
            <a:spLocks noGrp="1"/>
          </p:cNvSpPr>
          <p:nvPr>
            <p:ph idx="1"/>
          </p:nvPr>
        </p:nvSpPr>
        <p:spPr bwMode="auto">
          <a:xfrm>
            <a:off x="371475" y="1219200"/>
            <a:ext cx="8291513" cy="4992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lnSpc>
                <a:spcPct val="150000"/>
              </a:lnSpc>
              <a:buClr>
                <a:srgbClr val="F68933"/>
              </a:buClr>
            </a:pPr>
            <a:r>
              <a:rPr lang="en-US" altLang="zh-CN">
                <a:solidFill>
                  <a:srgbClr val="F68933"/>
                </a:solidFill>
              </a:rPr>
              <a:t>Accountability</a:t>
            </a:r>
            <a:r>
              <a:rPr lang="en-US" altLang="zh-CN"/>
              <a:t> </a:t>
            </a:r>
            <a:r>
              <a:rPr lang="en-US" altLang="zh-CN">
                <a:solidFill>
                  <a:srgbClr val="F2F2F2"/>
                </a:solidFill>
              </a:rPr>
              <a:t>&amp;</a:t>
            </a:r>
            <a:r>
              <a:rPr lang="en-US" altLang="zh-CN"/>
              <a:t> </a:t>
            </a:r>
            <a:r>
              <a:rPr lang="en-US" altLang="zh-CN">
                <a:solidFill>
                  <a:srgbClr val="F68933"/>
                </a:solidFill>
              </a:rPr>
              <a:t>measurability</a:t>
            </a:r>
            <a:r>
              <a:rPr lang="en-US" altLang="zh-CN"/>
              <a:t> </a:t>
            </a:r>
            <a:r>
              <a:rPr lang="en-US" altLang="zh-CN">
                <a:solidFill>
                  <a:srgbClr val="F2F2F2"/>
                </a:solidFill>
              </a:rPr>
              <a:t>across</a:t>
            </a:r>
            <a:r>
              <a:rPr lang="en-US" altLang="zh-CN">
                <a:solidFill>
                  <a:srgbClr val="7F7F7F"/>
                </a:solidFill>
              </a:rPr>
              <a:t> </a:t>
            </a:r>
            <a:r>
              <a:rPr lang="en-US" altLang="zh-CN">
                <a:solidFill>
                  <a:srgbClr val="F2F2F2"/>
                </a:solidFill>
              </a:rPr>
              <a:t>media to ensure ad expenditure is giving results </a:t>
            </a:r>
          </a:p>
          <a:p>
            <a:pPr eaLnBrk="1" hangingPunct="1">
              <a:lnSpc>
                <a:spcPct val="150000"/>
              </a:lnSpc>
              <a:buClr>
                <a:srgbClr val="F68933"/>
              </a:buClr>
            </a:pPr>
            <a:r>
              <a:rPr lang="en-US" altLang="zh-CN">
                <a:solidFill>
                  <a:srgbClr val="D9D9D9"/>
                </a:solidFill>
              </a:rPr>
              <a:t>Deeper, actionable analysis in less time</a:t>
            </a:r>
          </a:p>
          <a:p>
            <a:pPr eaLnBrk="1" hangingPunct="1">
              <a:lnSpc>
                <a:spcPct val="150000"/>
              </a:lnSpc>
              <a:buClr>
                <a:srgbClr val="F68933"/>
              </a:buClr>
            </a:pPr>
            <a:r>
              <a:rPr lang="en-US" altLang="zh-CN">
                <a:solidFill>
                  <a:srgbClr val="D9D9D9"/>
                </a:solidFill>
              </a:rPr>
              <a:t>More effective campaigns, increased ROI</a:t>
            </a:r>
          </a:p>
          <a:p>
            <a:pPr eaLnBrk="1" hangingPunct="1">
              <a:buClr>
                <a:srgbClr val="F68933"/>
              </a:buClr>
            </a:pPr>
            <a:endParaRPr lang="en-US" altLang="zh-CN">
              <a:solidFill>
                <a:srgbClr val="D9D9D9"/>
              </a:solidFill>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4"/>
          <p:cNvSpPr>
            <a:spLocks noGrp="1"/>
          </p:cNvSpPr>
          <p:nvPr>
            <p:ph type="title"/>
          </p:nvPr>
        </p:nvSpPr>
        <p:spPr bwMode="auto">
          <a:xfrm>
            <a:off x="457200" y="2486025"/>
            <a:ext cx="8229600" cy="652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en-US" altLang="zh-CN">
                <a:ea typeface="宋体" panose="02010600030101010101" pitchFamily="2" charset="-122"/>
              </a:rPr>
              <a:t>Thank you</a:t>
            </a:r>
          </a:p>
        </p:txBody>
      </p:sp>
      <p:sp>
        <p:nvSpPr>
          <p:cNvPr id="3" name="Rectangle 2"/>
          <p:cNvSpPr/>
          <p:nvPr/>
        </p:nvSpPr>
        <p:spPr>
          <a:xfrm>
            <a:off x="2411413" y="414338"/>
            <a:ext cx="4465637" cy="1076325"/>
          </a:xfrm>
          <a:prstGeom prst="rect">
            <a:avLst/>
          </a:prstGeom>
        </p:spPr>
        <p:txBody>
          <a:bodyPr>
            <a:spAutoFit/>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algn="ctr" eaLnBrk="1" hangingPunct="1">
              <a:lnSpc>
                <a:spcPct val="85000"/>
              </a:lnSpc>
              <a:spcBef>
                <a:spcPct val="15000"/>
              </a:spcBef>
              <a:buClr>
                <a:srgbClr val="747273"/>
              </a:buClr>
            </a:pPr>
            <a:r>
              <a:rPr lang="en-US" altLang="zh-CN" sz="1800">
                <a:solidFill>
                  <a:srgbClr val="D9D9D9"/>
                </a:solidFill>
              </a:rPr>
              <a:t>Rumor has it that competitors consider Eyeblaster Analytics as the golden  standard in the industry. </a:t>
            </a:r>
            <a:r>
              <a:rPr lang="en-US" altLang="zh-CN" sz="1800">
                <a:solidFill>
                  <a:srgbClr val="D9D9D9"/>
                </a:solidFill>
                <a:hlinkClick r:id="rId3"/>
              </a:rPr>
              <a:t>www.1ppt.com</a:t>
            </a:r>
            <a:endParaRPr lang="en-US" altLang="zh-CN" sz="1800">
              <a:solidFill>
                <a:srgbClr val="D9D9D9"/>
              </a:solidFill>
            </a:endParaRPr>
          </a:p>
          <a:p>
            <a:pPr algn="ctr" eaLnBrk="1" hangingPunct="1">
              <a:lnSpc>
                <a:spcPct val="85000"/>
              </a:lnSpc>
              <a:spcBef>
                <a:spcPct val="15000"/>
              </a:spcBef>
              <a:buClr>
                <a:srgbClr val="747273"/>
              </a:buClr>
            </a:pPr>
            <a:r>
              <a:rPr lang="en-US" altLang="zh-CN" sz="1800">
                <a:solidFill>
                  <a:srgbClr val="D9D9D9"/>
                </a:solidFill>
              </a:rPr>
              <a:t>Contact us to find out more.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0788" y="4005263"/>
            <a:ext cx="7959725" cy="26638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1600" dirty="0">
                <a:solidFill>
                  <a:srgbClr val="EEECE1">
                    <a:lumMod val="25000"/>
                  </a:srgbClr>
                </a:solidFill>
              </a:rPr>
              <a:t>PPT</a:t>
            </a:r>
            <a:r>
              <a:rPr lang="zh-CN" altLang="en-US" sz="1600" dirty="0">
                <a:solidFill>
                  <a:srgbClr val="EEECE1">
                    <a:lumMod val="25000"/>
                  </a:srgbClr>
                </a:solidFill>
              </a:rPr>
              <a:t>模板下载：</a:t>
            </a:r>
            <a:r>
              <a:rPr lang="en-US" altLang="zh-CN" sz="1600" dirty="0">
                <a:solidFill>
                  <a:srgbClr val="EEECE1">
                    <a:lumMod val="25000"/>
                  </a:srgbClr>
                </a:solidFill>
                <a:hlinkClick r:id="rId2"/>
              </a:rPr>
              <a:t>www.1ppt.com/moban/</a:t>
            </a:r>
            <a:r>
              <a:rPr lang="en-US" altLang="zh-CN" sz="1600" dirty="0">
                <a:solidFill>
                  <a:srgbClr val="EEECE1">
                    <a:lumMod val="25000"/>
                  </a:srgbClr>
                </a:solidFill>
              </a:rPr>
              <a:t>     </a:t>
            </a:r>
            <a:r>
              <a:rPr lang="zh-CN" altLang="en-US" sz="1600" dirty="0">
                <a:solidFill>
                  <a:srgbClr val="EEECE1">
                    <a:lumMod val="25000"/>
                  </a:srgbClr>
                </a:solidFill>
              </a:rPr>
              <a:t>行业</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3"/>
              </a:rPr>
              <a:t>www.1ppt.com/hangye/</a:t>
            </a:r>
            <a:r>
              <a:rPr lang="en-US" altLang="zh-CN" sz="1600" dirty="0">
                <a:solidFill>
                  <a:srgbClr val="EEECE1">
                    <a:lumMod val="25000"/>
                  </a:srgbClr>
                </a:solidFill>
              </a:rPr>
              <a:t> </a:t>
            </a:r>
          </a:p>
          <a:p>
            <a:pPr>
              <a:defRPr/>
            </a:pPr>
            <a:r>
              <a:rPr lang="zh-CN" altLang="en-US" sz="1600" dirty="0">
                <a:solidFill>
                  <a:srgbClr val="EEECE1">
                    <a:lumMod val="25000"/>
                  </a:srgbClr>
                </a:solidFill>
              </a:rPr>
              <a:t>节日</a:t>
            </a:r>
            <a:r>
              <a:rPr lang="en-US" altLang="zh-CN" sz="1600" dirty="0">
                <a:solidFill>
                  <a:srgbClr val="EEECE1">
                    <a:lumMod val="25000"/>
                  </a:srgbClr>
                </a:solidFill>
              </a:rPr>
              <a:t>PPT</a:t>
            </a:r>
            <a:r>
              <a:rPr lang="zh-CN" altLang="en-US" sz="1600" dirty="0">
                <a:solidFill>
                  <a:srgbClr val="EEECE1">
                    <a:lumMod val="25000"/>
                  </a:srgbClr>
                </a:solidFill>
              </a:rPr>
              <a:t>模板：</a:t>
            </a:r>
            <a:r>
              <a:rPr lang="en-US" altLang="zh-CN" sz="1600" dirty="0">
                <a:solidFill>
                  <a:srgbClr val="EEECE1">
                    <a:lumMod val="25000"/>
                  </a:srgbClr>
                </a:solidFill>
                <a:hlinkClick r:id="rId4"/>
              </a:rPr>
              <a:t>www.1ppt.com/jieri/</a:t>
            </a:r>
            <a:r>
              <a:rPr lang="en-US" altLang="zh-CN" sz="1600" dirty="0">
                <a:solidFill>
                  <a:srgbClr val="EEECE1">
                    <a:lumMod val="25000"/>
                  </a:srgbClr>
                </a:solidFill>
              </a:rPr>
              <a:t>           PPT</a:t>
            </a:r>
            <a:r>
              <a:rPr lang="zh-CN" altLang="en-US" sz="1600" dirty="0">
                <a:solidFill>
                  <a:srgbClr val="EEECE1">
                    <a:lumMod val="25000"/>
                  </a:srgbClr>
                </a:solidFill>
              </a:rPr>
              <a:t>素材下载：</a:t>
            </a:r>
            <a:r>
              <a:rPr lang="en-US" altLang="zh-CN" sz="1600" dirty="0">
                <a:solidFill>
                  <a:srgbClr val="EEECE1">
                    <a:lumMod val="25000"/>
                  </a:srgbClr>
                </a:solidFill>
                <a:hlinkClick r:id="rId5"/>
              </a:rPr>
              <a:t>www.1ppt.com/sucai/</a:t>
            </a:r>
            <a:endParaRPr lang="en-US" altLang="zh-CN" sz="1600" dirty="0">
              <a:solidFill>
                <a:srgbClr val="EEECE1">
                  <a:lumMod val="25000"/>
                </a:srgbClr>
              </a:solidFill>
            </a:endParaRPr>
          </a:p>
          <a:p>
            <a:pPr>
              <a:defRPr/>
            </a:pPr>
            <a:r>
              <a:rPr lang="en-US" altLang="zh-CN" sz="1600" dirty="0">
                <a:solidFill>
                  <a:srgbClr val="EEECE1">
                    <a:lumMod val="25000"/>
                  </a:srgbClr>
                </a:solidFill>
              </a:rPr>
              <a:t>PPT</a:t>
            </a:r>
            <a:r>
              <a:rPr lang="zh-CN" altLang="en-US" sz="1600" dirty="0">
                <a:solidFill>
                  <a:srgbClr val="EEECE1">
                    <a:lumMod val="25000"/>
                  </a:srgbClr>
                </a:solidFill>
              </a:rPr>
              <a:t>背景图片：</a:t>
            </a:r>
            <a:r>
              <a:rPr lang="en-US" altLang="zh-CN" sz="1600" dirty="0">
                <a:solidFill>
                  <a:srgbClr val="EEECE1">
                    <a:lumMod val="25000"/>
                  </a:srgbClr>
                </a:solidFill>
                <a:hlinkClick r:id="rId6"/>
              </a:rPr>
              <a:t>www.1ppt.com/beijing/</a:t>
            </a:r>
            <a:r>
              <a:rPr lang="en-US" altLang="zh-CN" sz="1600" dirty="0">
                <a:solidFill>
                  <a:srgbClr val="EEECE1">
                    <a:lumMod val="25000"/>
                  </a:srgbClr>
                </a:solidFill>
              </a:rPr>
              <a:t>      PPT</a:t>
            </a:r>
            <a:r>
              <a:rPr lang="zh-CN" altLang="en-US" sz="1600" dirty="0">
                <a:solidFill>
                  <a:srgbClr val="EEECE1">
                    <a:lumMod val="25000"/>
                  </a:srgbClr>
                </a:solidFill>
              </a:rPr>
              <a:t>图表下载：</a:t>
            </a:r>
            <a:r>
              <a:rPr lang="en-US" altLang="zh-CN" sz="1600" dirty="0">
                <a:solidFill>
                  <a:srgbClr val="EEECE1">
                    <a:lumMod val="25000"/>
                  </a:srgbClr>
                </a:solidFill>
                <a:hlinkClick r:id="rId7"/>
              </a:rPr>
              <a:t>www.1ppt.com/tubiao/</a:t>
            </a:r>
            <a:r>
              <a:rPr lang="en-US" altLang="zh-CN" sz="1600" dirty="0">
                <a:solidFill>
                  <a:srgbClr val="EEECE1">
                    <a:lumMod val="25000"/>
                  </a:srgbClr>
                </a:solidFill>
              </a:rPr>
              <a:t>      </a:t>
            </a:r>
          </a:p>
          <a:p>
            <a:pPr>
              <a:defRPr/>
            </a:pPr>
            <a:r>
              <a:rPr lang="zh-CN" altLang="en-US" sz="1600" dirty="0">
                <a:solidFill>
                  <a:srgbClr val="EEECE1">
                    <a:lumMod val="25000"/>
                  </a:srgbClr>
                </a:solidFill>
              </a:rPr>
              <a:t>优秀</a:t>
            </a:r>
            <a:r>
              <a:rPr lang="en-US" altLang="zh-CN" sz="1600" dirty="0">
                <a:solidFill>
                  <a:srgbClr val="EEECE1">
                    <a:lumMod val="25000"/>
                  </a:srgbClr>
                </a:solidFill>
              </a:rPr>
              <a:t>PPT</a:t>
            </a:r>
            <a:r>
              <a:rPr lang="zh-CN" altLang="en-US" sz="1600" dirty="0">
                <a:solidFill>
                  <a:srgbClr val="EEECE1">
                    <a:lumMod val="25000"/>
                  </a:srgbClr>
                </a:solidFill>
              </a:rPr>
              <a:t>下载：</a:t>
            </a:r>
            <a:r>
              <a:rPr lang="en-US" altLang="zh-CN" sz="1600" dirty="0">
                <a:solidFill>
                  <a:srgbClr val="EEECE1">
                    <a:lumMod val="25000"/>
                  </a:srgbClr>
                </a:solidFill>
                <a:hlinkClick r:id="rId8"/>
              </a:rPr>
              <a:t>www.1ppt.com/xiazai/</a:t>
            </a:r>
            <a:r>
              <a:rPr lang="en-US" altLang="zh-CN" sz="1600" dirty="0">
                <a:solidFill>
                  <a:srgbClr val="EEECE1">
                    <a:lumMod val="25000"/>
                  </a:srgbClr>
                </a:solidFill>
              </a:rPr>
              <a:t>        PPT</a:t>
            </a:r>
            <a:r>
              <a:rPr lang="zh-CN" altLang="en-US" sz="1600" dirty="0">
                <a:solidFill>
                  <a:srgbClr val="EEECE1">
                    <a:lumMod val="25000"/>
                  </a:srgbClr>
                </a:solidFill>
              </a:rPr>
              <a:t>教程：</a:t>
            </a:r>
            <a:r>
              <a:rPr lang="en-US" altLang="zh-CN" sz="1600" dirty="0">
                <a:solidFill>
                  <a:srgbClr val="EEECE1">
                    <a:lumMod val="25000"/>
                  </a:srgbClr>
                </a:solidFill>
                <a:hlinkClick r:id="rId9"/>
              </a:rPr>
              <a:t>www.1ppt.com/powerpoint/</a:t>
            </a:r>
            <a:r>
              <a:rPr lang="en-US" altLang="zh-CN" sz="1600" dirty="0">
                <a:solidFill>
                  <a:srgbClr val="EEECE1">
                    <a:lumMod val="25000"/>
                  </a:srgbClr>
                </a:solidFill>
              </a:rPr>
              <a:t>      </a:t>
            </a:r>
          </a:p>
          <a:p>
            <a:pPr>
              <a:defRPr/>
            </a:pPr>
            <a:r>
              <a:rPr lang="en-US" altLang="zh-CN" sz="1600" dirty="0">
                <a:solidFill>
                  <a:srgbClr val="EEECE1">
                    <a:lumMod val="25000"/>
                  </a:srgbClr>
                </a:solidFill>
              </a:rPr>
              <a:t>Word</a:t>
            </a:r>
            <a:r>
              <a:rPr lang="zh-CN" altLang="en-US" sz="1600" dirty="0">
                <a:solidFill>
                  <a:srgbClr val="EEECE1">
                    <a:lumMod val="25000"/>
                  </a:srgbClr>
                </a:solidFill>
              </a:rPr>
              <a:t>教程：</a:t>
            </a:r>
            <a:r>
              <a:rPr lang="en-US" altLang="zh-CN" sz="1600" dirty="0">
                <a:solidFill>
                  <a:srgbClr val="EEECE1">
                    <a:lumMod val="25000"/>
                  </a:srgbClr>
                </a:solidFill>
                <a:hlinkClick r:id="rId10"/>
              </a:rPr>
              <a:t>www.1ppt.com/word/</a:t>
            </a:r>
            <a:r>
              <a:rPr lang="en-US" altLang="zh-CN" sz="1600" dirty="0">
                <a:solidFill>
                  <a:srgbClr val="EEECE1">
                    <a:lumMod val="25000"/>
                  </a:srgbClr>
                </a:solidFill>
              </a:rPr>
              <a:t>              Excel</a:t>
            </a:r>
            <a:r>
              <a:rPr lang="zh-CN" altLang="en-US" sz="1600" dirty="0">
                <a:solidFill>
                  <a:srgbClr val="EEECE1">
                    <a:lumMod val="25000"/>
                  </a:srgbClr>
                </a:solidFill>
              </a:rPr>
              <a:t>教程：</a:t>
            </a:r>
            <a:r>
              <a:rPr lang="en-US" altLang="zh-CN" sz="1600" dirty="0">
                <a:solidFill>
                  <a:srgbClr val="EEECE1">
                    <a:lumMod val="25000"/>
                  </a:srgbClr>
                </a:solidFill>
                <a:hlinkClick r:id="rId11"/>
              </a:rPr>
              <a:t>www.1ppt.com/excel/</a:t>
            </a:r>
            <a:r>
              <a:rPr lang="en-US" altLang="zh-CN" sz="1600" dirty="0">
                <a:solidFill>
                  <a:srgbClr val="EEECE1">
                    <a:lumMod val="25000"/>
                  </a:srgbClr>
                </a:solidFill>
              </a:rPr>
              <a:t>  </a:t>
            </a:r>
            <a:endParaRPr lang="zh-CN" altLang="en-US" sz="1600" dirty="0">
              <a:solidFill>
                <a:srgbClr val="EEECE1">
                  <a:lumMod val="25000"/>
                </a:srgbClr>
              </a:solidFill>
            </a:endParaRPr>
          </a:p>
        </p:txBody>
      </p:sp>
      <p:sp>
        <p:nvSpPr>
          <p:cNvPr id="3" name="Rectangle 17"/>
          <p:cNvSpPr>
            <a:spLocks noChangeArrowheads="1"/>
          </p:cNvSpPr>
          <p:nvPr/>
        </p:nvSpPr>
        <p:spPr bwMode="gray">
          <a:xfrm>
            <a:off x="0" y="2286000"/>
            <a:ext cx="9144000" cy="2222500"/>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20204"/>
              <a:ea typeface="微软雅黑" panose="020B0503020204020204" pitchFamily="34" charset="-122"/>
            </a:endParaRPr>
          </a:p>
        </p:txBody>
      </p:sp>
      <p:pic>
        <p:nvPicPr>
          <p:cNvPr id="126980" name="图片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78013" y="714375"/>
            <a:ext cx="5789612"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468313" y="2386013"/>
            <a:ext cx="4103687"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可以在下列情况使用</a:t>
            </a:r>
          </a:p>
          <a:p>
            <a:pPr>
              <a:lnSpc>
                <a:spcPct val="150000"/>
              </a:lnSpc>
              <a:buClr>
                <a:srgbClr val="5B8CC1"/>
              </a:buClr>
              <a:buFont typeface="Wingdings" panose="05000000000000000000" pitchFamily="2" charset="2"/>
              <a:buChar char="n"/>
              <a:defRPr/>
            </a:pPr>
            <a:endParaRPr lang="zh-CN" altLang="en-US" sz="1200"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不限次数的用于您个人</a:t>
            </a:r>
            <a:r>
              <a:rPr lang="en-US" altLang="zh-CN" sz="1200" kern="0" dirty="0">
                <a:solidFill>
                  <a:prstClr val="white"/>
                </a:solidFill>
                <a:latin typeface="微软雅黑" panose="020B0503020204020204" pitchFamily="34" charset="-122"/>
                <a:ea typeface="微软雅黑" panose="020B0503020204020204" pitchFamily="34" charset="-122"/>
              </a:rPr>
              <a:t>/</a:t>
            </a:r>
            <a:r>
              <a:rPr lang="zh-CN" altLang="en-US" sz="1200" kern="0" dirty="0">
                <a:solidFill>
                  <a:prstClr val="white"/>
                </a:solidFill>
                <a:latin typeface="微软雅黑" panose="020B0503020204020204" pitchFamily="34" charset="-122"/>
                <a:ea typeface="微软雅黑" panose="020B0503020204020204" pitchFamily="34" charset="-122"/>
              </a:rPr>
              <a:t>公司、企业的商业演示。</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修改模板中的内容包括，图片，数据，文本的替换。</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拷贝模板中的内容用于其它幻灯片母版中使用。</a:t>
            </a:r>
          </a:p>
          <a:p>
            <a:pPr>
              <a:spcBef>
                <a:spcPct val="20000"/>
              </a:spcBef>
              <a:buClr>
                <a:srgbClr val="5B8CC1"/>
              </a:buClr>
              <a:buFont typeface="Wingdings" panose="05000000000000000000" pitchFamily="2" charset="2"/>
              <a:buChar char="n"/>
              <a:defRPr/>
            </a:pPr>
            <a:endParaRPr lang="en-US" altLang="zh-CN" sz="1200" kern="0" dirty="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4572000" y="2386013"/>
            <a:ext cx="4103688" cy="1979612"/>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a:solidFill>
                  <a:prstClr val="white"/>
                </a:solidFill>
                <a:latin typeface="微软雅黑" panose="020B0503020204020204" pitchFamily="34" charset="-122"/>
                <a:ea typeface="微软雅黑" panose="020B0503020204020204" pitchFamily="34" charset="-122"/>
              </a:rPr>
              <a:t>不可以在以下情况使用</a:t>
            </a:r>
          </a:p>
          <a:p>
            <a:pPr>
              <a:lnSpc>
                <a:spcPct val="150000"/>
              </a:lnSpc>
              <a:buClr>
                <a:srgbClr val="5B8CC1"/>
              </a:buClr>
              <a:buFont typeface="Wingdings" panose="05000000000000000000" pitchFamily="2" charset="2"/>
              <a:buChar char="n"/>
              <a:defRPr/>
            </a:pPr>
            <a:endParaRPr lang="zh-CN" altLang="en-US" sz="1050" b="1" kern="0" dirty="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用于任何形式的在线付费下载。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收集整理我们发布的免费资源后，打包上传并</a:t>
            </a:r>
          </a:p>
          <a:p>
            <a:pPr>
              <a:lnSpc>
                <a:spcPct val="150000"/>
              </a:lnSpc>
              <a:buClr>
                <a:srgbClr val="5B8CC1"/>
              </a:buClr>
              <a:buFont typeface="Wingdings" panose="05000000000000000000" pitchFamily="2" charset="2"/>
              <a:buNone/>
              <a:defRPr/>
            </a:pPr>
            <a:r>
              <a:rPr lang="zh-CN" altLang="en-US" sz="1200" kern="0" dirty="0">
                <a:solidFill>
                  <a:prstClr val="white"/>
                </a:solidFill>
                <a:latin typeface="微软雅黑" panose="020B0503020204020204" pitchFamily="34" charset="-122"/>
                <a:ea typeface="微软雅黑" panose="020B0503020204020204" pitchFamily="34" charset="-122"/>
              </a:rPr>
              <a:t>   用于各种形式的付费下载。</a:t>
            </a:r>
          </a:p>
          <a:p>
            <a:pPr>
              <a:lnSpc>
                <a:spcPct val="150000"/>
              </a:lnSpc>
              <a:buClr>
                <a:srgbClr val="5B8CC1"/>
              </a:buClr>
              <a:buFont typeface="Wingdings" panose="05000000000000000000" pitchFamily="2" charset="2"/>
              <a:buChar char="n"/>
              <a:defRPr/>
            </a:pPr>
            <a:r>
              <a:rPr lang="zh-CN" altLang="en-US" sz="1200" kern="0" dirty="0">
                <a:solidFill>
                  <a:prstClr val="white"/>
                </a:solidFill>
                <a:latin typeface="微软雅黑" panose="020B0503020204020204" pitchFamily="34" charset="-122"/>
                <a:ea typeface="微软雅黑" panose="020B0503020204020204" pitchFamily="34" charset="-122"/>
              </a:rPr>
              <a:t>收集整理我们发布的免费资源后，刻录光碟销售。</a:t>
            </a:r>
            <a:endParaRPr lang="zh-CN" altLang="en-GB" sz="1200" kern="0" dirty="0">
              <a:solidFill>
                <a:prstClr val="white"/>
              </a:solidFill>
              <a:latin typeface="微软雅黑" panose="020B0503020204020204" pitchFamily="34" charset="-122"/>
              <a:ea typeface="微软雅黑" panose="020B0503020204020204" pitchFamily="34" charset="-122"/>
            </a:endParaRPr>
          </a:p>
        </p:txBody>
      </p:sp>
      <p:pic>
        <p:nvPicPr>
          <p:cNvPr id="126983" name="Picture 10" descr="png-06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03638"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11" descr="png-06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45400" y="2487613"/>
            <a:ext cx="393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zh-CN" dirty="0">
                <a:ea typeface="宋体" panose="02010600030101010101" pitchFamily="2" charset="-122"/>
              </a:rPr>
              <a:t>BaaS </a:t>
            </a:r>
            <a:r>
              <a:rPr lang="zh-CN" altLang="en-US" dirty="0">
                <a:ea typeface="宋体" panose="02010600030101010101" pitchFamily="2" charset="-122"/>
              </a:rPr>
              <a:t>的餐厅比喻</a:t>
            </a:r>
            <a:endParaRPr lang="en-US" altLang="zh-CN" dirty="0">
              <a:ea typeface="宋体" panose="02010600030101010101" pitchFamily="2" charset="-122"/>
            </a:endParaRPr>
          </a:p>
        </p:txBody>
      </p:sp>
      <p:sp>
        <p:nvSpPr>
          <p:cNvPr id="29" name="Rounded Rectangle 28">
            <a:hlinkClick r:id="rId3" action="ppaction://hlinksldjump" highlightClick="1"/>
            <a:hlinkHover r:id="" action="ppaction://noaction" highlightClick="1"/>
          </p:cNvPr>
          <p:cNvSpPr/>
          <p:nvPr/>
        </p:nvSpPr>
        <p:spPr bwMode="auto">
          <a:xfrm>
            <a:off x="206188" y="1522133"/>
            <a:ext cx="2551113"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装修</a:t>
            </a:r>
            <a:endParaRPr lang="en-US" altLang="zh-CN" sz="16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600" b="1" dirty="0">
                <a:solidFill>
                  <a:srgbClr val="F68933"/>
                </a:solidFill>
                <a:ea typeface="宋体" panose="02010600030101010101" pitchFamily="2" charset="-122"/>
                <a:cs typeface="Arial" panose="020B0604020202020204" pitchFamily="34" charset="0"/>
              </a:rPr>
              <a:t>=</a:t>
            </a:r>
            <a:r>
              <a:rPr lang="zh-CN" altLang="en-US" sz="1600" b="1" dirty="0">
                <a:solidFill>
                  <a:srgbClr val="F68933"/>
                </a:solidFill>
                <a:ea typeface="宋体" panose="02010600030101010101" pitchFamily="2" charset="-122"/>
                <a:cs typeface="Arial" panose="020B0604020202020204" pitchFamily="34" charset="0"/>
              </a:rPr>
              <a:t>应用开发</a:t>
            </a:r>
            <a:endParaRPr lang="en-US" altLang="zh-CN" sz="1600" b="1" dirty="0">
              <a:solidFill>
                <a:srgbClr val="F68933"/>
              </a:solidFill>
              <a:ea typeface="宋体" panose="02010600030101010101" pitchFamily="2" charset="-122"/>
              <a:cs typeface="Arial" panose="020B0604020202020204" pitchFamily="34" charset="0"/>
            </a:endParaRPr>
          </a:p>
        </p:txBody>
      </p:sp>
      <p:sp>
        <p:nvSpPr>
          <p:cNvPr id="32" name="Rounded Rectangle 31"/>
          <p:cNvSpPr/>
          <p:nvPr/>
        </p:nvSpPr>
        <p:spPr bwMode="auto">
          <a:xfrm>
            <a:off x="296676" y="2387321"/>
            <a:ext cx="2400300"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39" name="Rounded Rectangle 38">
            <a:hlinkClick r:id="rId4" action="ppaction://hlinksldjump" highlightClick="1"/>
            <a:hlinkHover r:id="" action="ppaction://noaction" highlightClick="1"/>
          </p:cNvPr>
          <p:cNvSpPr/>
          <p:nvPr/>
        </p:nvSpPr>
        <p:spPr bwMode="auto">
          <a:xfrm>
            <a:off x="6221134" y="4005356"/>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50" b="1" dirty="0">
                <a:solidFill>
                  <a:srgbClr val="FF0000"/>
                </a:solidFill>
                <a:ea typeface="宋体" panose="02010600030101010101" pitchFamily="2" charset="-122"/>
                <a:cs typeface="Arial" panose="020B0604020202020204" pitchFamily="34" charset="0"/>
              </a:rPr>
              <a:t>厨房器件供应商</a:t>
            </a:r>
            <a:endParaRPr lang="en-US" altLang="zh-CN" sz="1350" b="1" dirty="0">
              <a:solidFill>
                <a:srgbClr val="FF0000"/>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50" b="1" dirty="0">
                <a:solidFill>
                  <a:srgbClr val="FF0000"/>
                </a:solidFill>
                <a:ea typeface="宋体" panose="02010600030101010101" pitchFamily="2" charset="-122"/>
                <a:cs typeface="Arial" panose="020B0604020202020204" pitchFamily="34" charset="0"/>
              </a:rPr>
              <a:t>=BaaS</a:t>
            </a:r>
            <a:r>
              <a:rPr lang="zh-CN" altLang="en-US" sz="1350" b="1" dirty="0">
                <a:solidFill>
                  <a:srgbClr val="FF0000"/>
                </a:solidFill>
                <a:ea typeface="宋体" panose="02010600030101010101" pitchFamily="2" charset="-122"/>
                <a:cs typeface="Arial" panose="020B0604020202020204" pitchFamily="34" charset="0"/>
              </a:rPr>
              <a:t>（后端及服务）</a:t>
            </a:r>
            <a:endParaRPr lang="en-US" altLang="zh-CN" sz="1350" b="1" dirty="0">
              <a:solidFill>
                <a:srgbClr val="FF0000"/>
              </a:solidFill>
              <a:ea typeface="宋体" panose="02010600030101010101" pitchFamily="2" charset="-122"/>
              <a:cs typeface="Arial" panose="020B0604020202020204" pitchFamily="34" charset="0"/>
            </a:endParaRPr>
          </a:p>
        </p:txBody>
      </p:sp>
      <p:sp>
        <p:nvSpPr>
          <p:cNvPr id="42" name="Rounded Rectangle 41"/>
          <p:cNvSpPr/>
          <p:nvPr/>
        </p:nvSpPr>
        <p:spPr bwMode="auto">
          <a:xfrm>
            <a:off x="6310034" y="4870544"/>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100373" name="Picture 3" descr="D:\Backup\Presentations\Lianne\report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8763" y="1471333"/>
            <a:ext cx="9334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7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03" y="3897967"/>
            <a:ext cx="1164197" cy="77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7001" y="2467604"/>
            <a:ext cx="1980029" cy="523220"/>
          </a:xfrm>
          <a:prstGeom prst="rect">
            <a:avLst/>
          </a:prstGeom>
          <a:noFill/>
        </p:spPr>
        <p:txBody>
          <a:bodyPr wrap="none" rtlCol="0">
            <a:spAutoFit/>
          </a:bodyPr>
          <a:lstStyle/>
          <a:p>
            <a:pPr algn="l"/>
            <a:r>
              <a:rPr lang="zh-CN" altLang="en-US" dirty="0"/>
              <a:t>装修餐厅前场和后厨</a:t>
            </a:r>
            <a:endParaRPr lang="en-US" altLang="zh-CN" dirty="0"/>
          </a:p>
          <a:p>
            <a:pPr algn="l"/>
            <a:r>
              <a:rPr lang="zh-CN" altLang="en-US" dirty="0">
                <a:solidFill>
                  <a:srgbClr val="00B0F0"/>
                </a:solidFill>
              </a:rPr>
              <a:t>开发</a:t>
            </a:r>
            <a:r>
              <a:rPr lang="en-US" altLang="zh-CN" dirty="0">
                <a:solidFill>
                  <a:srgbClr val="00B0F0"/>
                </a:solidFill>
              </a:rPr>
              <a:t>APP</a:t>
            </a:r>
            <a:r>
              <a:rPr lang="zh-CN" altLang="en-US" dirty="0">
                <a:solidFill>
                  <a:srgbClr val="00B0F0"/>
                </a:solidFill>
              </a:rPr>
              <a:t>的前端和后端</a:t>
            </a:r>
          </a:p>
        </p:txBody>
      </p:sp>
      <p:sp>
        <p:nvSpPr>
          <p:cNvPr id="38" name="TextBox 37"/>
          <p:cNvSpPr txBox="1"/>
          <p:nvPr/>
        </p:nvSpPr>
        <p:spPr>
          <a:xfrm>
            <a:off x="6395789" y="4945623"/>
            <a:ext cx="1620957" cy="523220"/>
          </a:xfrm>
          <a:prstGeom prst="rect">
            <a:avLst/>
          </a:prstGeom>
          <a:noFill/>
        </p:spPr>
        <p:txBody>
          <a:bodyPr wrap="none" rtlCol="0">
            <a:spAutoFit/>
          </a:bodyPr>
          <a:lstStyle/>
          <a:p>
            <a:pPr algn="l"/>
            <a:r>
              <a:rPr lang="zh-CN" altLang="en-US" dirty="0"/>
              <a:t>水槽、炉灶、冰箱</a:t>
            </a:r>
            <a:endParaRPr lang="en-US" altLang="zh-CN" dirty="0"/>
          </a:p>
          <a:p>
            <a:pPr algn="l"/>
            <a:r>
              <a:rPr lang="zh-CN" altLang="en-US" dirty="0">
                <a:solidFill>
                  <a:srgbClr val="FF0000"/>
                </a:solidFill>
              </a:rPr>
              <a:t>数据处理服务</a:t>
            </a:r>
            <a:endParaRPr lang="en-US" altLang="zh-CN" dirty="0">
              <a:solidFill>
                <a:srgbClr val="FF0000"/>
              </a:solidFill>
            </a:endParaRPr>
          </a:p>
        </p:txBody>
      </p:sp>
      <p:sp>
        <p:nvSpPr>
          <p:cNvPr id="30" name="Rounded Rectangle 60">
            <a:hlinkClick r:id="rId7" action="ppaction://hlinksldjump" highlightClick="1"/>
            <a:hlinkHover r:id="" action="ppaction://noaction" highlightClick="1"/>
          </p:cNvPr>
          <p:cNvSpPr/>
          <p:nvPr/>
        </p:nvSpPr>
        <p:spPr bwMode="auto">
          <a:xfrm>
            <a:off x="3273801" y="2910385"/>
            <a:ext cx="2551112" cy="1763713"/>
          </a:xfrm>
          <a:prstGeom prst="roundRect">
            <a:avLst>
              <a:gd name="adj" fmla="val 8566"/>
            </a:avLst>
          </a:prstGeom>
          <a:solidFill>
            <a:schemeClr val="bg1"/>
          </a:solidFill>
          <a:ln w="3175">
            <a:solidFill>
              <a:schemeClr val="tx1">
                <a:lumMod val="25000"/>
                <a:lumOff val="75000"/>
              </a:schemeClr>
            </a:solidFill>
          </a:ln>
          <a:effectLst>
            <a:outerShdw blurRad="25400" dist="381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85000"/>
              </a:lnSpc>
              <a:spcBef>
                <a:spcPct val="15000"/>
              </a:spcBef>
              <a:buClr>
                <a:srgbClr val="747273"/>
              </a:buClr>
              <a:defRPr/>
            </a:pPr>
            <a:r>
              <a:rPr lang="zh-CN" altLang="en-US" sz="1300" b="1" dirty="0">
                <a:solidFill>
                  <a:srgbClr val="F68933"/>
                </a:solidFill>
                <a:ea typeface="宋体" panose="02010600030101010101" pitchFamily="2" charset="-122"/>
                <a:cs typeface="Arial" panose="020B0604020202020204" pitchFamily="34" charset="0"/>
              </a:rPr>
              <a:t>装修过程</a:t>
            </a:r>
            <a:endParaRPr lang="en-US" altLang="zh-CN" sz="1300" b="1" dirty="0">
              <a:solidFill>
                <a:srgbClr val="F68933"/>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r>
              <a:rPr lang="en-US" altLang="zh-CN" sz="1300" b="1" dirty="0">
                <a:solidFill>
                  <a:srgbClr val="F68933"/>
                </a:solidFill>
                <a:ea typeface="宋体" panose="02010600030101010101" pitchFamily="2" charset="-122"/>
                <a:cs typeface="Arial" panose="020B0604020202020204" pitchFamily="34" charset="0"/>
              </a:rPr>
              <a:t>=</a:t>
            </a:r>
            <a:r>
              <a:rPr lang="zh-CN" altLang="en-US" sz="1300" b="1" dirty="0">
                <a:solidFill>
                  <a:srgbClr val="F68933"/>
                </a:solidFill>
                <a:ea typeface="宋体" panose="02010600030101010101" pitchFamily="2" charset="-122"/>
                <a:cs typeface="Arial" panose="020B0604020202020204" pitchFamily="34" charset="0"/>
              </a:rPr>
              <a:t>开发过程</a:t>
            </a:r>
            <a:endParaRPr lang="en-US" altLang="zh-CN" sz="1300" b="1" dirty="0">
              <a:solidFill>
                <a:srgbClr val="F68933"/>
              </a:solidFill>
              <a:ea typeface="宋体" panose="02010600030101010101" pitchFamily="2" charset="-122"/>
              <a:cs typeface="Arial" panose="020B0604020202020204" pitchFamily="34" charset="0"/>
            </a:endParaRPr>
          </a:p>
        </p:txBody>
      </p:sp>
      <p:sp>
        <p:nvSpPr>
          <p:cNvPr id="33" name="Rounded Rectangle 63"/>
          <p:cNvSpPr/>
          <p:nvPr/>
        </p:nvSpPr>
        <p:spPr bwMode="auto">
          <a:xfrm>
            <a:off x="3362701" y="3773985"/>
            <a:ext cx="2401887" cy="755650"/>
          </a:xfrm>
          <a:prstGeom prst="roundRect">
            <a:avLst>
              <a:gd name="adj" fmla="val 10581"/>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pic>
        <p:nvPicPr>
          <p:cNvPr id="36" name="Picture 8" descr="D:\Backup\Presentations\Lianne\data-fe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9876" y="2624635"/>
            <a:ext cx="800100" cy="106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3362701" y="3890200"/>
            <a:ext cx="2518638" cy="523220"/>
          </a:xfrm>
          <a:prstGeom prst="rect">
            <a:avLst/>
          </a:prstGeom>
          <a:noFill/>
        </p:spPr>
        <p:txBody>
          <a:bodyPr wrap="none" rtlCol="0">
            <a:spAutoFit/>
          </a:bodyPr>
          <a:lstStyle/>
          <a:p>
            <a:pPr algn="l"/>
            <a:r>
              <a:rPr lang="zh-CN" altLang="en-US" dirty="0"/>
              <a:t>木工、水工、电工、漆工干活</a:t>
            </a:r>
            <a:endParaRPr lang="en-US" altLang="zh-CN" dirty="0"/>
          </a:p>
          <a:p>
            <a:pPr algn="l"/>
            <a:r>
              <a:rPr lang="zh-CN" altLang="en-US" dirty="0">
                <a:solidFill>
                  <a:srgbClr val="00B0F0"/>
                </a:solidFill>
              </a:rPr>
              <a:t>开发，设计，架构研发</a:t>
            </a:r>
            <a:endParaRPr lang="en-US" altLang="zh-CN" dirty="0">
              <a:solidFill>
                <a:srgbClr val="00B0F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3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a:hlinkClick r:id="rId3" action="ppaction://hlinksldjump" highlightClick="1"/>
            <a:hlinkHover r:id="" action="ppaction://noaction" highlightClick="1"/>
          </p:cNvPr>
          <p:cNvSpPr/>
          <p:nvPr/>
        </p:nvSpPr>
        <p:spPr bwMode="auto">
          <a:xfrm>
            <a:off x="6289675" y="3551238"/>
            <a:ext cx="2274888"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目标群体</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互联网企业</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创业团队</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个人开发工程师</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FFFFF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101379" name="Rectangle 9"/>
          <p:cNvSpPr>
            <a:spLocks noGrp="1" noChangeArrowheads="1"/>
          </p:cNvSpPr>
          <p:nvPr>
            <p:ph type="title"/>
          </p:nvPr>
        </p:nvSpPr>
        <p:spPr>
          <a:xfrm>
            <a:off x="357188" y="374650"/>
            <a:ext cx="8291512" cy="676275"/>
          </a:xfrm>
        </p:spPr>
        <p:txBody>
          <a:bodyPr/>
          <a:lstStyle/>
          <a:p>
            <a:r>
              <a:rPr lang="en-US" altLang="zh-CN" dirty="0">
                <a:ea typeface="宋体" panose="02010600030101010101" pitchFamily="2" charset="-122"/>
              </a:rPr>
              <a:t>BaaS(</a:t>
            </a:r>
            <a:r>
              <a:rPr lang="zh-CN" altLang="en-US" dirty="0">
                <a:ea typeface="宋体" panose="02010600030101010101" pitchFamily="2" charset="-122"/>
              </a:rPr>
              <a:t>后端即服务</a:t>
            </a:r>
            <a:r>
              <a:rPr lang="en-US" altLang="zh-CN" dirty="0">
                <a:ea typeface="宋体" panose="02010600030101010101" pitchFamily="2" charset="-122"/>
              </a:rPr>
              <a:t>)</a:t>
            </a:r>
            <a:endParaRPr lang="he-IL" altLang="zh-CN" dirty="0"/>
          </a:p>
        </p:txBody>
      </p:sp>
      <p:sp>
        <p:nvSpPr>
          <p:cNvPr id="4" name="Rounded Rectangle 3">
            <a:hlinkClick r:id="rId4" action="ppaction://hlinksldjump" highlightClick="1"/>
            <a:hlinkHover r:id="" action="ppaction://noaction" highlightClick="1"/>
          </p:cNvPr>
          <p:cNvSpPr/>
          <p:nvPr/>
        </p:nvSpPr>
        <p:spPr bwMode="auto">
          <a:xfrm>
            <a:off x="579438" y="3551238"/>
            <a:ext cx="2274887"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应用后端技术整合</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数据存储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统计</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无服务器</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移动技术集成（直播，通知，存储等）</a:t>
            </a: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sp>
        <p:nvSpPr>
          <p:cNvPr id="5" name="Rounded Rectangle 4">
            <a:hlinkClick r:id="rId5" action="ppaction://hlinksldjump" highlightClick="1"/>
            <a:hlinkHover r:id="" action="ppaction://noaction" highlightClick="1"/>
          </p:cNvPr>
          <p:cNvSpPr/>
          <p:nvPr/>
        </p:nvSpPr>
        <p:spPr bwMode="auto">
          <a:xfrm>
            <a:off x="3433763" y="3551238"/>
            <a:ext cx="2276475" cy="1987550"/>
          </a:xfrm>
          <a:prstGeom prst="roundRect">
            <a:avLst>
              <a:gd name="adj" fmla="val 7113"/>
            </a:avLst>
          </a:prstGeom>
          <a:gradFill>
            <a:gsLst>
              <a:gs pos="0">
                <a:schemeClr val="tx1">
                  <a:lumMod val="65000"/>
                  <a:lumOff val="35000"/>
                  <a:alpha val="0"/>
                </a:schemeClr>
              </a:gs>
              <a:gs pos="100000">
                <a:schemeClr val="accent1">
                  <a:tint val="23500"/>
                  <a:satMod val="160000"/>
                </a:schemeClr>
              </a:gs>
            </a:gsLst>
            <a:lin ang="16200000" scaled="1"/>
          </a:gradFill>
          <a:ln w="3175">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150000"/>
              </a:lnSpc>
              <a:spcBef>
                <a:spcPct val="15000"/>
              </a:spcBef>
              <a:buClr>
                <a:srgbClr val="747273"/>
              </a:buClr>
              <a:defRPr/>
            </a:pPr>
            <a:r>
              <a:rPr lang="zh-CN" altLang="en-US" sz="1600" b="1" dirty="0">
                <a:solidFill>
                  <a:srgbClr val="F68933"/>
                </a:solidFill>
                <a:ea typeface="宋体" panose="02010600030101010101" pitchFamily="2" charset="-122"/>
                <a:cs typeface="Arial" panose="020B0604020202020204" pitchFamily="34" charset="0"/>
              </a:rPr>
              <a:t>优点</a:t>
            </a:r>
            <a:endParaRPr lang="en-US" altLang="zh-CN" sz="1600" b="1" dirty="0">
              <a:solidFill>
                <a:srgbClr val="F68933"/>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4F4F4F"/>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效率加快</a:t>
            </a:r>
            <a:r>
              <a:rPr lang="en-US" altLang="zh-CN" dirty="0">
                <a:solidFill>
                  <a:srgbClr val="2C2C2C"/>
                </a:solidFill>
                <a:ea typeface="宋体" panose="02010600030101010101" pitchFamily="2"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成本降低</a:t>
            </a:r>
            <a:r>
              <a:rPr lang="en-US" altLang="zh-CN" dirty="0">
                <a:solidFill>
                  <a:srgbClr val="2C2C2C"/>
                </a:solidFill>
                <a:ea typeface="宋体" panose="02010600030101010101" pitchFamily="2" charset="-122"/>
                <a:cs typeface="Arial" panose="020B0604020202020204" pitchFamily="34" charset="0"/>
              </a:rPr>
              <a:t>60%</a:t>
            </a: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技术门槛减少</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r>
              <a:rPr lang="zh-CN" altLang="en-US" dirty="0">
                <a:solidFill>
                  <a:srgbClr val="2C2C2C"/>
                </a:solidFill>
                <a:ea typeface="宋体" panose="02010600030101010101" pitchFamily="2" charset="-122"/>
                <a:cs typeface="Arial" panose="020B0604020202020204" pitchFamily="34" charset="0"/>
              </a:rPr>
              <a:t>敏捷迭代</a:t>
            </a:r>
            <a:endParaRPr lang="en-US" altLang="zh-CN" dirty="0">
              <a:solidFill>
                <a:srgbClr val="2C2C2C"/>
              </a:solidFill>
              <a:ea typeface="宋体" panose="02010600030101010101" pitchFamily="2" charset="-122"/>
              <a:cs typeface="Arial" panose="020B0604020202020204" pitchFamily="34" charset="0"/>
            </a:endParaRPr>
          </a:p>
          <a:p>
            <a:pPr marL="113030" lvl="1">
              <a:lnSpc>
                <a:spcPct val="85000"/>
              </a:lnSpc>
              <a:spcBef>
                <a:spcPct val="15000"/>
              </a:spcBef>
              <a:buClr>
                <a:srgbClr val="747273"/>
              </a:buClr>
              <a:defRPr/>
            </a:pPr>
            <a:endParaRPr lang="en-US" altLang="zh-CN" dirty="0">
              <a:solidFill>
                <a:srgbClr val="2C2C2C"/>
              </a:solidFill>
              <a:ea typeface="宋体" panose="02010600030101010101" pitchFamily="2" charset="-122"/>
              <a:cs typeface="Arial" panose="020B0604020202020204" pitchFamily="34" charset="0"/>
            </a:endParaRPr>
          </a:p>
          <a:p>
            <a:pPr>
              <a:lnSpc>
                <a:spcPct val="85000"/>
              </a:lnSpc>
              <a:spcBef>
                <a:spcPct val="15000"/>
              </a:spcBef>
              <a:buClr>
                <a:srgbClr val="747273"/>
              </a:buClr>
              <a:defRPr/>
            </a:pPr>
            <a:endParaRPr lang="en-US" altLang="zh-CN" sz="1100" dirty="0">
              <a:solidFill>
                <a:srgbClr val="FFFFFF"/>
              </a:solidFill>
              <a:ea typeface="宋体" panose="02010600030101010101" pitchFamily="2" charset="-122"/>
              <a:cs typeface="Arial" panose="020B0604020202020204" pitchFamily="34" charset="0"/>
            </a:endParaRPr>
          </a:p>
        </p:txBody>
      </p:sp>
      <p:cxnSp>
        <p:nvCxnSpPr>
          <p:cNvPr id="101382" name="Straight Connector 8"/>
          <p:cNvCxnSpPr>
            <a:cxnSpLocks noChangeShapeType="1"/>
          </p:cNvCxnSpPr>
          <p:nvPr/>
        </p:nvCxnSpPr>
        <p:spPr bwMode="auto">
          <a:xfrm>
            <a:off x="742950" y="4095750"/>
            <a:ext cx="1949450" cy="1588"/>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3" name="Straight Connector 9"/>
          <p:cNvCxnSpPr>
            <a:cxnSpLocks noChangeShapeType="1"/>
          </p:cNvCxnSpPr>
          <p:nvPr/>
        </p:nvCxnSpPr>
        <p:spPr bwMode="auto">
          <a:xfrm>
            <a:off x="3597275"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cxnSp>
        <p:nvCxnSpPr>
          <p:cNvPr id="101384" name="Straight Connector 10"/>
          <p:cNvCxnSpPr>
            <a:cxnSpLocks noChangeShapeType="1"/>
          </p:cNvCxnSpPr>
          <p:nvPr/>
        </p:nvCxnSpPr>
        <p:spPr bwMode="auto">
          <a:xfrm>
            <a:off x="6453188" y="4094163"/>
            <a:ext cx="1949450" cy="1587"/>
          </a:xfrm>
          <a:prstGeom prst="line">
            <a:avLst/>
          </a:prstGeom>
          <a:noFill/>
          <a:ln w="19050" algn="ctr">
            <a:solidFill>
              <a:schemeClr val="bg1"/>
            </a:solidFill>
            <a:prstDash val="dash"/>
            <a:round/>
            <a:tailEnd type="none" w="lg" len="lg"/>
          </a:ln>
          <a:extLst>
            <a:ext uri="{909E8E84-426E-40DD-AFC4-6F175D3DCCD1}">
              <a14:hiddenFill xmlns:a14="http://schemas.microsoft.com/office/drawing/2010/main">
                <a:noFill/>
              </a14:hiddenFill>
            </a:ext>
          </a:extLst>
        </p:spPr>
      </p:cxnSp>
      <p:pic>
        <p:nvPicPr>
          <p:cNvPr id="18" name="Picture 17" descr="ist2_4990504-forklift2.jpg"/>
          <p:cNvPicPr>
            <a:picLocks noChangeAspect="1"/>
          </p:cNvPicPr>
          <p:nvPr/>
        </p:nvPicPr>
        <p:blipFill>
          <a:blip r:embed="rId6" cstate="screen"/>
          <a:srcRect/>
          <a:stretch>
            <a:fillRect/>
          </a:stretch>
        </p:blipFill>
        <p:spPr>
          <a:xfrm>
            <a:off x="579707" y="1722861"/>
            <a:ext cx="2275058" cy="1718269"/>
          </a:xfrm>
          <a:prstGeom prst="roundRect">
            <a:avLst>
              <a:gd name="adj" fmla="val 7711"/>
            </a:avLst>
          </a:prstGeom>
          <a:noFill/>
          <a:ln w="12700">
            <a:solidFill>
              <a:srgbClr val="F68933"/>
            </a:solidFill>
            <a:miter lim="800000"/>
            <a:headEnd/>
            <a:tailEnd/>
          </a:ln>
          <a:effectLst/>
        </p:spPr>
      </p:pic>
      <p:pic>
        <p:nvPicPr>
          <p:cNvPr id="13" name="Picture 12" descr="ist2_1998213-laptopq.jpg"/>
          <p:cNvPicPr>
            <a:picLocks noChangeAspect="1"/>
          </p:cNvPicPr>
          <p:nvPr/>
        </p:nvPicPr>
        <p:blipFill>
          <a:blip r:embed="rId7" cstate="screen"/>
          <a:srcRect/>
          <a:stretch>
            <a:fillRect/>
          </a:stretch>
        </p:blipFill>
        <p:spPr>
          <a:xfrm>
            <a:off x="3433763" y="1717675"/>
            <a:ext cx="2277892" cy="1735561"/>
          </a:xfrm>
          <a:prstGeom prst="roundRect">
            <a:avLst>
              <a:gd name="adj" fmla="val 4549"/>
            </a:avLst>
          </a:prstGeom>
          <a:noFill/>
          <a:ln w="12700">
            <a:solidFill>
              <a:srgbClr val="F68933"/>
            </a:solidFill>
            <a:miter lim="800000"/>
            <a:headEnd/>
            <a:tailEnd/>
          </a:ln>
          <a:effectLst/>
        </p:spPr>
      </p:pic>
      <p:pic>
        <p:nvPicPr>
          <p:cNvPr id="16" name="Picture 3" descr="D:\Backup\New Year 2009\ist2_614773-life-2.jpg"/>
          <p:cNvPicPr>
            <a:picLocks noChangeAspect="1" noChangeArrowheads="1"/>
          </p:cNvPicPr>
          <p:nvPr/>
        </p:nvPicPr>
        <p:blipFill>
          <a:blip r:embed="rId8"/>
          <a:srcRect t="-24833"/>
          <a:stretch>
            <a:fillRect/>
          </a:stretch>
        </p:blipFill>
        <p:spPr bwMode="auto">
          <a:xfrm>
            <a:off x="6276976" y="1708574"/>
            <a:ext cx="2287322" cy="1744662"/>
          </a:xfrm>
          <a:prstGeom prst="roundRect">
            <a:avLst>
              <a:gd name="adj" fmla="val 4549"/>
            </a:avLst>
          </a:prstGeom>
          <a:noFill/>
          <a:ln w="12700">
            <a:solidFill>
              <a:srgbClr val="F68933"/>
            </a:solidFill>
            <a:miter lim="800000"/>
            <a:headEnd/>
            <a:tailEnd/>
          </a:ln>
          <a:effectLst/>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61" descr="ist2_3204437-busy-professional-wo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7150" y="1331913"/>
            <a:ext cx="4006850"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Rectangle 9"/>
          <p:cNvSpPr>
            <a:spLocks noGrp="1" noChangeArrowheads="1"/>
          </p:cNvSpPr>
          <p:nvPr>
            <p:ph type="title"/>
          </p:nvPr>
        </p:nvSpPr>
        <p:spPr/>
        <p:txBody>
          <a:bodyPr/>
          <a:lstStyle/>
          <a:p>
            <a:r>
              <a:rPr lang="en-US" altLang="zh-CN">
                <a:ea typeface="宋体" panose="02010600030101010101" pitchFamily="2" charset="-122"/>
              </a:rPr>
              <a:t>BaaS</a:t>
            </a:r>
            <a:r>
              <a:rPr lang="zh-CN" altLang="en-US">
                <a:ea typeface="宋体" panose="02010600030101010101" pitchFamily="2" charset="-122"/>
              </a:rPr>
              <a:t>的用户痛点</a:t>
            </a:r>
            <a:r>
              <a:rPr lang="en-US" altLang="zh-CN">
                <a:ea typeface="宋体" panose="02010600030101010101" pitchFamily="2" charset="-122"/>
              </a:rPr>
              <a:t>——</a:t>
            </a:r>
            <a:r>
              <a:rPr lang="zh-CN" altLang="en-US">
                <a:ea typeface="宋体" panose="02010600030101010101" pitchFamily="2" charset="-122"/>
                <a:cs typeface="Arial" panose="020B0604020202020204" pitchFamily="34" charset="0"/>
                <a:sym typeface="+mn-ea"/>
              </a:rPr>
              <a:t>流于</a:t>
            </a:r>
            <a:r>
              <a:rPr altLang="zh-CN">
                <a:ea typeface="宋体" panose="02010600030101010101" pitchFamily="2" charset="-122"/>
                <a:cs typeface="Arial" panose="020B0604020202020204" pitchFamily="34" charset="0"/>
                <a:sym typeface="+mn-ea"/>
              </a:rPr>
              <a:t>mBaaS</a:t>
            </a:r>
            <a:endParaRPr lang="en-US" altLang="zh-CN">
              <a:ea typeface="宋体" panose="02010600030101010101" pitchFamily="2" charset="-122"/>
            </a:endParaRPr>
          </a:p>
        </p:txBody>
      </p:sp>
      <p:sp>
        <p:nvSpPr>
          <p:cNvPr id="3074" name="Rectangle 3"/>
          <p:cNvSpPr>
            <a:spLocks noGrp="1" noChangeArrowheads="1"/>
          </p:cNvSpPr>
          <p:nvPr>
            <p:ph type="body" idx="4294967295"/>
          </p:nvPr>
        </p:nvSpPr>
        <p:spPr bwMode="auto">
          <a:xfrm>
            <a:off x="371475" y="1328738"/>
            <a:ext cx="6165850" cy="45259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50000"/>
              </a:lnSpc>
            </a:pPr>
            <a:r>
              <a:rPr lang="zh-CN" altLang="en-US" sz="2400">
                <a:ea typeface="宋体" panose="02010600030101010101" pitchFamily="2" charset="-122"/>
                <a:cs typeface="Arial" panose="020B0604020202020204" pitchFamily="34" charset="0"/>
              </a:rPr>
              <a:t>流程缺陷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仅支持移动，不支持整个解决方案</a:t>
            </a:r>
          </a:p>
          <a:p>
            <a:pPr eaLnBrk="1" hangingPunct="1">
              <a:lnSpc>
                <a:spcPct val="150000"/>
              </a:lnSpc>
            </a:pPr>
            <a:r>
              <a:rPr lang="zh-CN" altLang="en-US" sz="2400">
                <a:ea typeface="宋体" panose="02010600030101010101" pitchFamily="2" charset="-122"/>
                <a:cs typeface="Arial" panose="020B0604020202020204" pitchFamily="34" charset="0"/>
              </a:rPr>
              <a:t>技术缺陷</a:t>
            </a:r>
            <a:endParaRPr altLang="zh-CN" sz="24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不支持后台管理系统开发</a:t>
            </a:r>
            <a:endParaRPr altLang="zh-CN" sz="1800">
              <a:ea typeface="宋体" panose="02010600030101010101" pitchFamily="2" charset="-122"/>
              <a:cs typeface="Arial" panose="020B0604020202020204" pitchFamily="34" charset="0"/>
            </a:endParaRP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不支持面向对象</a:t>
            </a:r>
          </a:p>
          <a:p>
            <a:pPr marL="517525" lvl="1" indent="0" eaLnBrk="1" hangingPunct="1">
              <a:lnSpc>
                <a:spcPct val="150000"/>
              </a:lnSpc>
              <a:buFontTx/>
              <a:buNone/>
            </a:pPr>
            <a:r>
              <a:rPr lang="zh-CN" altLang="en-US" sz="1800">
                <a:ea typeface="宋体" panose="02010600030101010101" pitchFamily="2" charset="-122"/>
                <a:cs typeface="Arial" panose="020B0604020202020204" pitchFamily="34" charset="0"/>
              </a:rPr>
              <a:t>无法解决实际业务问题</a:t>
            </a:r>
          </a:p>
          <a:p>
            <a:pPr eaLnBrk="1" hangingPunct="1">
              <a:lnSpc>
                <a:spcPct val="150000"/>
              </a:lnSpc>
            </a:pPr>
            <a:r>
              <a:rPr lang="zh-CN" altLang="en-US" sz="2400">
                <a:ea typeface="宋体" panose="02010600030101010101" pitchFamily="2" charset="-122"/>
                <a:cs typeface="Arial" panose="020B0604020202020204" pitchFamily="34" charset="0"/>
              </a:rPr>
              <a:t>支持缺陷</a:t>
            </a:r>
            <a:endParaRPr altLang="zh-CN" sz="2400">
              <a:ea typeface="宋体" panose="02010600030101010101" pitchFamily="2" charset="-122"/>
              <a:cs typeface="Arial" panose="020B0604020202020204" pitchFamily="34" charset="0"/>
            </a:endParaRPr>
          </a:p>
          <a:p>
            <a:pPr eaLnBrk="1" hangingPunct="1">
              <a:lnSpc>
                <a:spcPct val="150000"/>
              </a:lnSpc>
            </a:pPr>
            <a:r>
              <a:rPr lang="zh-CN" altLang="en-US" sz="2400">
                <a:ea typeface="宋体" panose="02010600030101010101" pitchFamily="2" charset="-122"/>
                <a:cs typeface="Arial" panose="020B0604020202020204" pitchFamily="34" charset="0"/>
              </a:rPr>
              <a:t>价格缺陷</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4">
                                            <p:txEl>
                                              <p:pRg st="0" end="0"/>
                                            </p:txEl>
                                          </p:spTgt>
                                        </p:tgtEl>
                                        <p:attrNameLst>
                                          <p:attrName>style.visibility</p:attrName>
                                        </p:attrNameLst>
                                      </p:cBhvr>
                                      <p:to>
                                        <p:strVal val="visible"/>
                                      </p:to>
                                    </p:set>
                                    <p:animEffect transition="in" filter="fade">
                                      <p:cBhvr>
                                        <p:cTn id="7" dur="500"/>
                                        <p:tgtEl>
                                          <p:spTgt spid="307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74">
                                            <p:txEl>
                                              <p:pRg st="1" end="1"/>
                                            </p:txEl>
                                          </p:spTgt>
                                        </p:tgtEl>
                                        <p:attrNameLst>
                                          <p:attrName>style.visibility</p:attrName>
                                        </p:attrNameLst>
                                      </p:cBhvr>
                                      <p:to>
                                        <p:strVal val="visible"/>
                                      </p:to>
                                    </p:set>
                                    <p:animEffect transition="in" filter="fade">
                                      <p:cBhvr>
                                        <p:cTn id="10" dur="500"/>
                                        <p:tgtEl>
                                          <p:spTgt spid="307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74">
                                            <p:txEl>
                                              <p:pRg st="2" end="2"/>
                                            </p:txEl>
                                          </p:spTgt>
                                        </p:tgtEl>
                                        <p:attrNameLst>
                                          <p:attrName>style.visibility</p:attrName>
                                        </p:attrNameLst>
                                      </p:cBhvr>
                                      <p:to>
                                        <p:strVal val="visible"/>
                                      </p:to>
                                    </p:set>
                                    <p:animEffect transition="in" filter="fade">
                                      <p:cBhvr>
                                        <p:cTn id="15" dur="500"/>
                                        <p:tgtEl>
                                          <p:spTgt spid="307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74">
                                            <p:txEl>
                                              <p:pRg st="3" end="3"/>
                                            </p:txEl>
                                          </p:spTgt>
                                        </p:tgtEl>
                                        <p:attrNameLst>
                                          <p:attrName>style.visibility</p:attrName>
                                        </p:attrNameLst>
                                      </p:cBhvr>
                                      <p:to>
                                        <p:strVal val="visible"/>
                                      </p:to>
                                    </p:set>
                                    <p:animEffect transition="in" filter="fade">
                                      <p:cBhvr>
                                        <p:cTn id="18" dur="500"/>
                                        <p:tgtEl>
                                          <p:spTgt spid="307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74">
                                            <p:txEl>
                                              <p:pRg st="4" end="4"/>
                                            </p:txEl>
                                          </p:spTgt>
                                        </p:tgtEl>
                                        <p:attrNameLst>
                                          <p:attrName>style.visibility</p:attrName>
                                        </p:attrNameLst>
                                      </p:cBhvr>
                                      <p:to>
                                        <p:strVal val="visible"/>
                                      </p:to>
                                    </p:set>
                                    <p:animEffect transition="in" filter="fade">
                                      <p:cBhvr>
                                        <p:cTn id="21" dur="500"/>
                                        <p:tgtEl>
                                          <p:spTgt spid="307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4">
                                            <p:txEl>
                                              <p:pRg st="5" end="5"/>
                                            </p:txEl>
                                          </p:spTgt>
                                        </p:tgtEl>
                                        <p:attrNameLst>
                                          <p:attrName>style.visibility</p:attrName>
                                        </p:attrNameLst>
                                      </p:cBhvr>
                                      <p:to>
                                        <p:strVal val="visible"/>
                                      </p:to>
                                    </p:set>
                                    <p:animEffect transition="in" filter="fade">
                                      <p:cBhvr>
                                        <p:cTn id="24" dur="500"/>
                                        <p:tgtEl>
                                          <p:spTgt spid="3074">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74">
                                            <p:txEl>
                                              <p:pRg st="6" end="6"/>
                                            </p:txEl>
                                          </p:spTgt>
                                        </p:tgtEl>
                                        <p:attrNameLst>
                                          <p:attrName>style.visibility</p:attrName>
                                        </p:attrNameLst>
                                      </p:cBhvr>
                                      <p:to>
                                        <p:strVal val="visible"/>
                                      </p:to>
                                    </p:set>
                                    <p:animEffect transition="in" filter="fade">
                                      <p:cBhvr>
                                        <p:cTn id="29" dur="500"/>
                                        <p:tgtEl>
                                          <p:spTgt spid="307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74">
                                            <p:txEl>
                                              <p:pRg st="7" end="7"/>
                                            </p:txEl>
                                          </p:spTgt>
                                        </p:tgtEl>
                                        <p:attrNameLst>
                                          <p:attrName>style.visibility</p:attrName>
                                        </p:attrNameLst>
                                      </p:cBhvr>
                                      <p:to>
                                        <p:strVal val="visible"/>
                                      </p:to>
                                    </p:set>
                                    <p:animEffect transition="in" filter="fade">
                                      <p:cBhvr>
                                        <p:cTn id="34" dur="500"/>
                                        <p:tgtEl>
                                          <p:spTgt spid="30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3"/>
          <p:cNvSpPr>
            <a:spLocks noGrp="1"/>
          </p:cNvSpPr>
          <p:nvPr>
            <p:ph type="title"/>
          </p:nvPr>
        </p:nvSpPr>
        <p:spPr bwMode="auto">
          <a:xfrm>
            <a:off x="2644775" y="1092200"/>
            <a:ext cx="6210300" cy="8969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lstStyle/>
          <a:p>
            <a:pPr eaLnBrk="1" hangingPunct="1"/>
            <a:r>
              <a:rPr lang="en-US" altLang="zh-CN"/>
              <a:t>AppLink BaaS</a:t>
            </a:r>
          </a:p>
        </p:txBody>
      </p:sp>
      <p:sp>
        <p:nvSpPr>
          <p:cNvPr id="103427" name="Text Placeholder 5"/>
          <p:cNvSpPr>
            <a:spLocks noGrp="1"/>
          </p:cNvSpPr>
          <p:nvPr>
            <p:ph type="body" sz="half" idx="2"/>
          </p:nvPr>
        </p:nvSpPr>
        <p:spPr bwMode="auto">
          <a:xfrm>
            <a:off x="2676525" y="4519613"/>
            <a:ext cx="6178550" cy="614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hangingPunct="1"/>
            <a:r>
              <a:rPr lang="zh-CN" altLang="en-US"/>
              <a:t>完全自主研发</a:t>
            </a:r>
          </a:p>
          <a:p>
            <a:pPr eaLnBrk="1" hangingPunct="1"/>
            <a:r>
              <a:rPr lang="zh-CN" altLang="en-US"/>
              <a:t>创新的开发模式</a:t>
            </a:r>
            <a:r>
              <a:rPr altLang="zh-CN"/>
              <a:t> </a:t>
            </a:r>
          </a:p>
          <a:p>
            <a:pPr eaLnBrk="1" hangingPunct="1"/>
            <a:r>
              <a:rPr lang="zh-CN" altLang="en-US"/>
              <a:t>不一样的</a:t>
            </a:r>
            <a:r>
              <a:rPr altLang="zh-CN"/>
              <a:t>BaaS</a:t>
            </a:r>
          </a:p>
          <a:p>
            <a:pPr eaLnBrk="1" hangingPunct="1">
              <a:buFont typeface="Arial" panose="020B0604020202020204" pitchFamily="34" charset="0"/>
              <a:buNone/>
            </a:pPr>
            <a:endParaRPr altLang="zh-CN"/>
          </a:p>
        </p:txBody>
      </p:sp>
      <p:pic>
        <p:nvPicPr>
          <p:cNvPr id="103428" name="Picture Placeholder 14" descr="440698504_ad9502ccde_o.jpg"/>
          <p:cNvPicPr>
            <a:picLocks noGrp="1" noChangeAspect="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xfrm>
            <a:off x="2743200" y="1903413"/>
            <a:ext cx="5029200" cy="240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3" descr="CRB screenshot.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7075" y="1214438"/>
            <a:ext cx="5876925"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Title 17"/>
          <p:cNvSpPr>
            <a:spLocks noGrp="1"/>
          </p:cNvSpPr>
          <p:nvPr>
            <p:ph type="title"/>
          </p:nvPr>
        </p:nvSpPr>
        <p:spPr/>
        <p:txBody>
          <a:bodyPr/>
          <a:lstStyle/>
          <a:p>
            <a:r>
              <a:rPr lang="en-US" altLang="zh-CN">
                <a:ea typeface="宋体" panose="02010600030101010101" pitchFamily="2" charset="-122"/>
              </a:rPr>
              <a:t>4</a:t>
            </a:r>
            <a:r>
              <a:rPr lang="zh-CN" altLang="en-US">
                <a:ea typeface="宋体" panose="02010600030101010101" pitchFamily="2" charset="-122"/>
              </a:rPr>
              <a:t>大技术特性</a:t>
            </a:r>
          </a:p>
        </p:txBody>
      </p:sp>
      <p:sp>
        <p:nvSpPr>
          <p:cNvPr id="49" name="Rectangle 48"/>
          <p:cNvSpPr/>
          <p:nvPr/>
        </p:nvSpPr>
        <p:spPr bwMode="auto">
          <a:xfrm>
            <a:off x="0" y="1447800"/>
            <a:ext cx="9144000" cy="2689225"/>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85000"/>
              </a:lnSpc>
              <a:spcBef>
                <a:spcPct val="15000"/>
              </a:spcBef>
              <a:buClr>
                <a:srgbClr val="747273"/>
              </a:buClr>
              <a:defRPr/>
            </a:pPr>
            <a:endParaRPr lang="en-US" altLang="zh-CN" sz="1100">
              <a:solidFill>
                <a:schemeClr val="bg1"/>
              </a:solidFill>
              <a:ea typeface="宋体" panose="02010600030101010101" pitchFamily="2" charset="-122"/>
              <a:cs typeface="Arial" panose="020B0604020202020204" pitchFamily="34" charset="0"/>
            </a:endParaRPr>
          </a:p>
        </p:txBody>
      </p:sp>
      <p:sp>
        <p:nvSpPr>
          <p:cNvPr id="9" name="Rectangle 3"/>
          <p:cNvSpPr txBox="1">
            <a:spLocks noChangeArrowheads="1"/>
          </p:cNvSpPr>
          <p:nvPr/>
        </p:nvSpPr>
        <p:spPr bwMode="auto">
          <a:xfrm>
            <a:off x="457200" y="1589088"/>
            <a:ext cx="8404225"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3525" indent="-263525"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F18B1E"/>
              </a:buClr>
              <a:buSzPct val="125000"/>
              <a:buFont typeface="Arial" panose="020B0604020202020204" pitchFamily="34" charset="0"/>
              <a:buChar char="•"/>
            </a:pPr>
            <a:r>
              <a:rPr lang="en-US" altLang="zh-CN" sz="3000">
                <a:solidFill>
                  <a:srgbClr val="404040"/>
                </a:solidFill>
                <a:ea typeface="宋体" panose="02010600030101010101" pitchFamily="2" charset="-122"/>
              </a:rPr>
              <a:t>基于数据模型驱动的</a:t>
            </a:r>
            <a:r>
              <a:rPr lang="en-US" altLang="zh-CN" sz="3000">
                <a:solidFill>
                  <a:srgbClr val="FF0000"/>
                </a:solidFill>
                <a:ea typeface="宋体" panose="02010600030101010101" pitchFamily="2" charset="-122"/>
              </a:rPr>
              <a:t>敏捷</a:t>
            </a:r>
            <a:r>
              <a:rPr lang="en-US" altLang="zh-CN" sz="3000">
                <a:solidFill>
                  <a:schemeClr val="tx1"/>
                </a:solidFill>
                <a:ea typeface="宋体" panose="02010600030101010101" pitchFamily="2" charset="-122"/>
              </a:rPr>
              <a:t>开发模式</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自动</a:t>
            </a:r>
            <a:r>
              <a:rPr lang="en-US" altLang="zh-CN" sz="3000">
                <a:solidFill>
                  <a:srgbClr val="404040"/>
                </a:solidFill>
                <a:ea typeface="宋体" panose="02010600030101010101" pitchFamily="2" charset="-122"/>
              </a:rPr>
              <a:t>构建数据管理系统</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可管理</a:t>
            </a:r>
            <a:r>
              <a:rPr lang="en-US" altLang="zh-CN" sz="3000">
                <a:solidFill>
                  <a:srgbClr val="404040"/>
                </a:solidFill>
                <a:ea typeface="宋体" panose="02010600030101010101" pitchFamily="2" charset="-122"/>
              </a:rPr>
              <a:t>的数据接口访问控制权限</a:t>
            </a:r>
          </a:p>
          <a:p>
            <a:pPr eaLnBrk="1" hangingPunct="1">
              <a:spcBef>
                <a:spcPct val="20000"/>
              </a:spcBef>
              <a:buClr>
                <a:srgbClr val="F18B1E"/>
              </a:buClr>
              <a:buSzPct val="125000"/>
              <a:buFont typeface="Arial" panose="020B0604020202020204" pitchFamily="34" charset="0"/>
              <a:buChar char="•"/>
            </a:pPr>
            <a:r>
              <a:rPr lang="en-US" altLang="zh-CN" sz="3000">
                <a:solidFill>
                  <a:srgbClr val="FF0000"/>
                </a:solidFill>
                <a:ea typeface="宋体" panose="02010600030101010101" pitchFamily="2" charset="-122"/>
              </a:rPr>
              <a:t>跨平台、跨技术</a:t>
            </a:r>
            <a:r>
              <a:rPr lang="zh-CN" altLang="en-US" sz="3000">
                <a:solidFill>
                  <a:srgbClr val="FF0000"/>
                </a:solidFill>
                <a:ea typeface="宋体" panose="02010600030101010101" pitchFamily="2" charset="-122"/>
              </a:rPr>
              <a:t>、跨语言</a:t>
            </a:r>
            <a:r>
              <a:rPr lang="en-US" altLang="zh-CN" sz="3000">
                <a:ea typeface="宋体" panose="02010600030101010101" pitchFamily="2" charset="-122"/>
              </a:rPr>
              <a:t>自动</a:t>
            </a:r>
            <a:r>
              <a:rPr lang="en-US" altLang="zh-CN" sz="3000">
                <a:solidFill>
                  <a:srgbClr val="FF0000"/>
                </a:solidFill>
                <a:ea typeface="宋体" panose="02010600030101010101" pitchFamily="2" charset="-122"/>
              </a:rPr>
              <a:t>生成</a:t>
            </a:r>
            <a:r>
              <a:rPr lang="en-US" altLang="zh-CN" sz="3000">
                <a:ea typeface="宋体" panose="02010600030101010101" pitchFamily="2" charset="-122"/>
              </a:rPr>
              <a:t>应用端接入</a:t>
            </a:r>
            <a:r>
              <a:rPr lang="en-US" altLang="zh-CN" sz="3000">
                <a:solidFill>
                  <a:srgbClr val="FF0000"/>
                </a:solidFill>
                <a:ea typeface="宋体" panose="02010600030101010101" pitchFamily="2" charset="-122"/>
              </a:rPr>
              <a:t>代码</a:t>
            </a:r>
          </a:p>
          <a:p>
            <a:pPr>
              <a:lnSpc>
                <a:spcPct val="85000"/>
              </a:lnSpc>
              <a:spcBef>
                <a:spcPct val="20000"/>
              </a:spcBef>
              <a:buClr>
                <a:srgbClr val="FF6600"/>
              </a:buClr>
              <a:buSzPct val="100000"/>
              <a:buFont typeface="Arial" panose="020B0604020202020204" pitchFamily="34" charset="0"/>
              <a:buChar char="•"/>
            </a:pPr>
            <a:endParaRPr lang="en-US" altLang="zh-CN" sz="3000">
              <a:solidFill>
                <a:srgbClr val="FF0000"/>
              </a:solidFill>
              <a:ea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20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2000"/>
                                        <p:tgtEl>
                                          <p:spTgt spid="9">
                                            <p:txEl>
                                              <p:pRg st="1" end="1"/>
                                            </p:txEl>
                                          </p:spTgt>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2000"/>
                                        <p:tgtEl>
                                          <p:spTgt spid="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2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P spid="9" grpId="0" build="p"/>
    </p:bldLst>
  </p:timing>
</p:sld>
</file>

<file path=ppt/theme/theme1.xml><?xml version="1.0" encoding="utf-8"?>
<a:theme xmlns:a="http://schemas.openxmlformats.org/drawingml/2006/main" name="Eyeblaster Presentation Template - Spark v2">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7_EB Black">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3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4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5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Black Mamba">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B Orange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triangl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B Black Spar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B White">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34460D"/>
        </a:solidFill>
        <a:ln>
          <a:noFill/>
        </a:ln>
      </a:spPr>
      <a:bodyPr anchor="ctr"/>
      <a:lstStyle>
        <a:defPPr marL="0" marR="0" indent="0" algn="ctr" defTabSz="914400" eaLnBrk="1" latinLnBrk="0" hangingPunct="1">
          <a:buSzTx/>
          <a:buFontTx/>
          <a:buNone/>
          <a:defRPr sz="1100" dirty="0" smtClean="0">
            <a:solidFill>
              <a:schemeClr val="bg1"/>
            </a:solidFill>
            <a:latin typeface="+mn-lt"/>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xfrm>
          <a:off x="0" y="0"/>
          <a:ext cx="1" cy="1"/>
        </a:xfrm>
        <a:custGeom>
          <a:avLst/>
          <a:gdLst/>
          <a:ahLst/>
          <a:cxnLst/>
          <a:rect l="0" t="0" r="0" b="0"/>
          <a:pathLst/>
        </a:custGeom>
        <a:gradFill rotWithShape="1">
          <a:gsLst>
            <a:gs pos="0">
              <a:schemeClr val="bg1"/>
            </a:gs>
            <a:gs pos="100000">
              <a:srgbClr val="FF9966"/>
            </a:gs>
          </a:gsLst>
          <a:lin ang="5400000" scaled="1"/>
        </a:gradFill>
        <a:ln w="25400" cap="flat" cmpd="sng" algn="ctr">
          <a:solidFill>
            <a:schemeClr val="bg1"/>
          </a:solidFill>
          <a:prstDash val="solid"/>
          <a:round/>
          <a:headEnd type="none" w="med" len="med"/>
          <a:tailEnd type="none" w="med" len="med"/>
        </a:ln>
      </a:spPr>
      <a:bodyPr vert="horz" wrap="none" lIns="91440" tIns="45720" rIns="91440" bIns="45720" numCol="1" anchor="ctr" anchorCtr="0" compatLnSpc="1"/>
      <a:lstStyle>
        <a:defPPr marL="0" marR="0" indent="0" algn="r" defTabSz="914400" rtl="0" eaLnBrk="1" fontAlgn="base" latinLnBrk="0" hangingPunct="1">
          <a:lnSpc>
            <a:spcPct val="85000"/>
          </a:lnSpc>
          <a:spcBef>
            <a:spcPct val="15000"/>
          </a:spcBef>
          <a:spcAft>
            <a:spcPct val="0"/>
          </a:spcAft>
          <a:buClr>
            <a:srgbClr val="747273"/>
          </a:buClr>
          <a:buSzTx/>
          <a:buFontTx/>
          <a:buNone/>
          <a:defRPr kumimoji="0" lang="en-GB" sz="14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txDef>
      <a:spPr>
        <a:noFill/>
      </a:spPr>
      <a:bodyPr wrap="square" rtlCol="0">
        <a:spAutoFit/>
      </a:bodyPr>
      <a:lstStyle>
        <a:defPPr algn="l">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B Back Cover">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anchor="b"/>
      <a:lstStyle>
        <a:defPPr marL="0" marR="0" indent="0" algn="l" defTabSz="914400" rtl="0" eaLnBrk="1" fontAlgn="auto" latinLnBrk="0" hangingPunct="1">
          <a:lnSpc>
            <a:spcPct val="100000"/>
          </a:lnSpc>
          <a:spcBef>
            <a:spcPct val="0"/>
          </a:spcBef>
          <a:spcAft>
            <a:spcPts val="0"/>
          </a:spcAft>
          <a:buClrTx/>
          <a:buSzTx/>
          <a:buFontTx/>
          <a:buNone/>
          <a:defRPr kumimoji="0" sz="3600" b="0" i="0" u="none" strike="noStrike" kern="1200" cap="none" spc="0" normalizeH="0" baseline="0" noProof="0" dirty="0" smtClean="0">
            <a:ln>
              <a:noFill/>
            </a:ln>
            <a:solidFill>
              <a:srgbClr val="F68933"/>
            </a:solidFill>
            <a:effectLst/>
            <a:uLnTx/>
            <a:uFillTx/>
            <a:latin typeface="HelveticaNeueLT Std Lt" pitchFamily="34" charset="0"/>
            <a:ea typeface="Segoe UI" panose="020B0502040204020203"/>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EB White">
  <a:themeElements>
    <a:clrScheme name="Eyeblaster">
      <a:dk1>
        <a:srgbClr val="141414"/>
      </a:dk1>
      <a:lt1>
        <a:srgbClr val="FFFFFF"/>
      </a:lt1>
      <a:dk2>
        <a:srgbClr val="141414"/>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1">
                <a:tint val="44500"/>
                <a:satMod val="160000"/>
                <a:alpha val="0"/>
              </a:schemeClr>
            </a:gs>
            <a:gs pos="100000">
              <a:schemeClr val="accent1">
                <a:tint val="23500"/>
                <a:satMod val="160000"/>
              </a:schemeClr>
            </a:gs>
          </a:gsLst>
          <a:lin ang="16200000" scaled="1"/>
          <a:tileRect/>
        </a:gradFill>
        <a:ln w="3175">
          <a:solidFill>
            <a:schemeClr val="tx1">
              <a:lumMod val="25000"/>
              <a:lumOff val="75000"/>
            </a:schemeClr>
          </a:solidFill>
        </a:ln>
      </a:spPr>
      <a:bodyPr rtlCol="0" anchor="ctr"/>
      <a:lstStyle>
        <a:defPPr algn="ctr">
          <a:defRPr sz="1800" dirty="0" smtClean="0">
            <a:solidFill>
              <a:srgbClr val="F68933"/>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auto">
        <a:gradFill rotWithShape="1">
          <a:gsLst>
            <a:gs pos="0">
              <a:schemeClr val="bg1"/>
            </a:gs>
            <a:gs pos="100000">
              <a:srgbClr val="FF9966"/>
            </a:gs>
          </a:gsLst>
          <a:lin ang="5400000" scaled="1"/>
        </a:gradFill>
        <a:ln w="25400" cap="flat" cmpd="sng" algn="ctr">
          <a:solidFill>
            <a:schemeClr val="accent2"/>
          </a:solidFill>
          <a:prstDash val="solid"/>
          <a:round/>
          <a:headEnd type="none" w="med" len="med"/>
          <a:tailEnd type="none" w="lg" len="lg"/>
        </a:ln>
      </a:spPr>
      <a:bodyPr/>
      <a:lstStyle/>
    </a:lnDef>
    <a:txDef>
      <a:spPr>
        <a:noFill/>
      </a:spPr>
      <a:bodyPr wrap="square" rtlCol="0">
        <a:spAutoFit/>
      </a:bodyPr>
      <a:lstStyle>
        <a:defPPr algn="l">
          <a:defRPr dirty="0" err="1"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EB Black">
  <a:themeElements>
    <a:clrScheme name="Eyeblaster">
      <a:dk1>
        <a:srgbClr val="000000"/>
      </a:dk1>
      <a:lt1>
        <a:srgbClr val="FFFFFF"/>
      </a:lt1>
      <a:dk2>
        <a:srgbClr val="282828"/>
      </a:dk2>
      <a:lt2>
        <a:srgbClr val="FFFFFF"/>
      </a:lt2>
      <a:accent1>
        <a:srgbClr val="34460D"/>
      </a:accent1>
      <a:accent2>
        <a:srgbClr val="99A286"/>
      </a:accent2>
      <a:accent3>
        <a:srgbClr val="1A2307"/>
      </a:accent3>
      <a:accent4>
        <a:srgbClr val="F68933"/>
      </a:accent4>
      <a:accent5>
        <a:srgbClr val="FAC499"/>
      </a:accent5>
      <a:accent6>
        <a:srgbClr val="7B451A"/>
      </a:accent6>
      <a:hlink>
        <a:srgbClr val="FFC828"/>
      </a:hlink>
      <a:folHlink>
        <a:srgbClr val="D0D0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3803</Words>
  <Application>Microsoft Office PowerPoint</Application>
  <PresentationFormat>On-screen Show (4:3)</PresentationFormat>
  <Paragraphs>561</Paragraphs>
  <Slides>42</Slides>
  <Notes>41</Notes>
  <HiddenSlides>0</HiddenSlides>
  <MMClips>1</MMClips>
  <ScaleCrop>false</ScaleCrop>
  <HeadingPairs>
    <vt:vector size="8" baseType="variant">
      <vt:variant>
        <vt:lpstr>Fonts Used</vt:lpstr>
      </vt:variant>
      <vt:variant>
        <vt:i4>8</vt:i4>
      </vt:variant>
      <vt:variant>
        <vt:lpstr>Theme</vt:lpstr>
      </vt:variant>
      <vt:variant>
        <vt:i4>20</vt:i4>
      </vt:variant>
      <vt:variant>
        <vt:lpstr>Embedded OLE Servers</vt:lpstr>
      </vt:variant>
      <vt:variant>
        <vt:i4>1</vt:i4>
      </vt:variant>
      <vt:variant>
        <vt:lpstr>Slide Titles</vt:lpstr>
      </vt:variant>
      <vt:variant>
        <vt:i4>42</vt:i4>
      </vt:variant>
    </vt:vector>
  </HeadingPairs>
  <TitlesOfParts>
    <vt:vector size="71" baseType="lpstr">
      <vt:lpstr>HelveticaNeueLT Std Lt</vt:lpstr>
      <vt:lpstr>时尚中黑简体</vt:lpstr>
      <vt:lpstr>宋体</vt:lpstr>
      <vt:lpstr>微软雅黑</vt:lpstr>
      <vt:lpstr>Arial</vt:lpstr>
      <vt:lpstr>Calibri</vt:lpstr>
      <vt:lpstr>Segoe UI</vt:lpstr>
      <vt:lpstr>Wingdings</vt:lpstr>
      <vt:lpstr>Eyeblaster Presentation Template - Spark v2</vt:lpstr>
      <vt:lpstr>EB Orange Spark</vt:lpstr>
      <vt:lpstr>EB Black Spark</vt:lpstr>
      <vt:lpstr>EB Black</vt:lpstr>
      <vt:lpstr>EB White</vt:lpstr>
      <vt:lpstr>EB Back Cover</vt:lpstr>
      <vt:lpstr>1_EB White</vt:lpstr>
      <vt:lpstr>1_EB Black</vt:lpstr>
      <vt:lpstr>2_EB Black</vt:lpstr>
      <vt:lpstr>3_EB Black</vt:lpstr>
      <vt:lpstr>4_EB Black</vt:lpstr>
      <vt:lpstr>5_EB Black</vt:lpstr>
      <vt:lpstr>6_EB Black</vt:lpstr>
      <vt:lpstr>1_EB Back Cover</vt:lpstr>
      <vt:lpstr>7_EB Black</vt:lpstr>
      <vt:lpstr>3_EB White</vt:lpstr>
      <vt:lpstr>4_EB White</vt:lpstr>
      <vt:lpstr>5_EB White</vt:lpstr>
      <vt:lpstr>Black Mamba</vt:lpstr>
      <vt:lpstr>2_EB White</vt:lpstr>
      <vt:lpstr>Microsoft Excel Chart</vt:lpstr>
      <vt:lpstr>AppLink BaaS平台</vt:lpstr>
      <vt:lpstr>目录</vt:lpstr>
      <vt:lpstr>BaaS Introduce</vt:lpstr>
      <vt:lpstr>BaaS 的餐厅比喻</vt:lpstr>
      <vt:lpstr>BaaS 的餐厅比喻</vt:lpstr>
      <vt:lpstr>BaaS(后端即服务)</vt:lpstr>
      <vt:lpstr>BaaS的用户痛点——流于mBaaS</vt:lpstr>
      <vt:lpstr>AppLink BaaS</vt:lpstr>
      <vt:lpstr>4大技术特性</vt:lpstr>
      <vt:lpstr>4大项目化特性</vt:lpstr>
      <vt:lpstr>五大市场</vt:lpstr>
      <vt:lpstr>Strength优势</vt:lpstr>
      <vt:lpstr>Weakness劣势 &amp;&amp; Threat威胁</vt:lpstr>
      <vt:lpstr>Opportunity机会</vt:lpstr>
      <vt:lpstr>市场分析</vt:lpstr>
      <vt:lpstr>PowerPoint Presentation</vt:lpstr>
      <vt:lpstr>Making Data Actionable</vt:lpstr>
      <vt:lpstr>市场分析</vt:lpstr>
      <vt:lpstr>Site Overlap</vt:lpstr>
      <vt:lpstr>Dwell Time</vt:lpstr>
      <vt:lpstr>PowerPoint Presentation</vt:lpstr>
      <vt:lpstr>How it Works</vt:lpstr>
      <vt:lpstr>Day of the week</vt:lpstr>
      <vt:lpstr>Hewlett Packard: 2008</vt:lpstr>
      <vt:lpstr>Making Data Actionable</vt:lpstr>
      <vt:lpstr>Campaign Ready, Set, Go</vt:lpstr>
      <vt:lpstr>One-click Reporting</vt:lpstr>
      <vt:lpstr>At the click of a button</vt:lpstr>
      <vt:lpstr>Report Generator</vt:lpstr>
      <vt:lpstr>Made to measure</vt:lpstr>
      <vt:lpstr>Made visual</vt:lpstr>
      <vt:lpstr>Custom Report Builder (CRB)</vt:lpstr>
      <vt:lpstr>Mix &amp; Match</vt:lpstr>
      <vt:lpstr>Stands out in the crowd</vt:lpstr>
      <vt:lpstr>Custom Reporting Service</vt:lpstr>
      <vt:lpstr>Plug-in for Excel</vt:lpstr>
      <vt:lpstr>Slice and Dice</vt:lpstr>
      <vt:lpstr>Data Feeds Service</vt:lpstr>
      <vt:lpstr>Data Feeds Service</vt:lpstr>
      <vt:lpstr>Eyeblaster Analytics</vt:lpstr>
      <vt:lpstr>Thank you</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Lianne Schneider</dc:creator>
  <cp:lastModifiedBy>Steve Cai</cp:lastModifiedBy>
  <cp:revision>1139</cp:revision>
  <dcterms:created xsi:type="dcterms:W3CDTF">2008-07-18T07:27:00Z</dcterms:created>
  <dcterms:modified xsi:type="dcterms:W3CDTF">2017-09-08T09:56:27Z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0x0101005D88A897F3DE6E4190153E62254D25A5</vt:lpwstr>
  </property>
  <property fmtid="{D5CDD505-2E9C-101B-9397-08002B2CF9AE}" pid="3" name="KSOProductBuildVer">
    <vt:lpwstr>2052-10.1.0.6748</vt:lpwstr>
  </property>
</Properties>
</file>